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8"/>
  </p:notesMasterIdLst>
  <p:sldIdLst>
    <p:sldId id="256" r:id="rId2"/>
    <p:sldId id="257" r:id="rId3"/>
    <p:sldId id="258" r:id="rId4"/>
    <p:sldId id="259" r:id="rId5"/>
    <p:sldId id="260" r:id="rId6"/>
    <p:sldId id="261" r:id="rId7"/>
  </p:sldIdLst>
  <p:sldSz cx="14630400" cy="8229600"/>
  <p:notesSz cx="8229600" cy="14630400"/>
  <p:embeddedFontLst>
    <p:embeddedFont>
      <p:font typeface="IBM Plex Sans" panose="020B0503050203000203" pitchFamily="34" charset="0"/>
      <p:regular r:id="rId9"/>
      <p:bold r:id="rId10"/>
      <p:italic r:id="rId11"/>
      <p:boldItalic r:id="rId12"/>
    </p:embeddedFont>
    <p:embeddedFont>
      <p:font typeface="Outfit Medium" pitchFamily="2" charset="0"/>
      <p:regular r:id="rId1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87" d="100"/>
          <a:sy n="87" d="100"/>
        </p:scale>
        <p:origin x="776"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openxmlformats.org/officeDocument/2006/relationships/font" Target="fonts/font5.fntdata"/><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4.fntdata"/><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3.fntdata"/><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font" Target="fonts/font1.fntdata"/><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296627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txBody>
          <a:bodyPr/>
          <a:lstStyle/>
          <a:p>
            <a:endParaRPr lang="en-IN"/>
          </a:p>
        </p:txBody>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txBody>
          <a:bodyPr/>
          <a:lstStyle/>
          <a:p>
            <a:endParaRPr lang="en-IN"/>
          </a:p>
        </p:txBody>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txBody>
          <a:bodyPr/>
          <a:lstStyle/>
          <a:p>
            <a:endParaRPr lang="en-IN"/>
          </a:p>
        </p:txBody>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txBody>
          <a:bodyPr/>
          <a:lstStyle/>
          <a:p>
            <a:endParaRPr lang="en-IN"/>
          </a:p>
        </p:txBody>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8" Type="http://schemas.openxmlformats.org/officeDocument/2006/relationships/image" Target="../media/image9.svg"/><Relationship Id="rId13" Type="http://schemas.openxmlformats.org/officeDocument/2006/relationships/image" Target="../media/image14.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sv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svg"/><Relationship Id="rId10" Type="http://schemas.openxmlformats.org/officeDocument/2006/relationships/image" Target="../media/image11.svg"/><Relationship Id="rId4" Type="http://schemas.openxmlformats.org/officeDocument/2006/relationships/image" Target="../media/image5.png"/><Relationship Id="rId9" Type="http://schemas.openxmlformats.org/officeDocument/2006/relationships/image" Target="../media/image10.png"/><Relationship Id="rId14" Type="http://schemas.openxmlformats.org/officeDocument/2006/relationships/image" Target="../media/image15.svg"/></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8" Type="http://schemas.openxmlformats.org/officeDocument/2006/relationships/hyperlink" Target="https://www.fda.gov/regulatory-information/search-fda-guidance-documents/considerations-pediatric-studies-drugs-and-biological-products-treatment-cancer" TargetMode="External"/><Relationship Id="rId3" Type="http://schemas.openxmlformats.org/officeDocument/2006/relationships/hyperlink" Target="https://www.ema.europa.eu" TargetMode="External"/><Relationship Id="rId7" Type="http://schemas.openxmlformats.org/officeDocument/2006/relationships/hyperlink" Target="https://www.fda.gov" TargetMode="External"/><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hyperlink" Target="https://www.fda.gov/regulatory-information/search-fda-guidance-documents/pediatric-study-plans-content-and-process-submitting-initial-pediatric-study-plan-and-amended-ipss" TargetMode="External"/><Relationship Id="rId5" Type="http://schemas.openxmlformats.org/officeDocument/2006/relationships/hyperlink" Target="https://eur-lex.europa.eu/eli/reg/2006/1901/oj/eng?utm_source=chatgpt.com" TargetMode="External"/><Relationship Id="rId4" Type="http://schemas.openxmlformats.org/officeDocument/2006/relationships/hyperlink" Target="https://www.accessdata.fda.gov" TargetMode="External"/><Relationship Id="rId9" Type="http://schemas.openxmlformats.org/officeDocument/2006/relationships/hyperlink" Target="https://clinicaltrials.gov/ct2/show/NCT04773782" TargetMode="Externa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2700099"/>
            <a:ext cx="7556421" cy="2126337"/>
          </a:xfrm>
          <a:prstGeom prst="rect">
            <a:avLst/>
          </a:prstGeom>
          <a:noFill/>
          <a:ln/>
        </p:spPr>
        <p:txBody>
          <a:bodyPr wrap="square" lIns="0" tIns="0" rIns="0" bIns="0" rtlCol="0" anchor="t"/>
          <a:lstStyle/>
          <a:p>
            <a:pPr marL="0" indent="0" algn="l">
              <a:lnSpc>
                <a:spcPts val="5550"/>
              </a:lnSpc>
              <a:buNone/>
            </a:pPr>
            <a:r>
              <a:rPr lang="en-US" sz="4450" dirty="0">
                <a:solidFill>
                  <a:srgbClr val="3F6FF3"/>
                </a:solidFill>
                <a:latin typeface="Outfit Medium" pitchFamily="34" charset="0"/>
                <a:ea typeface="Outfit Medium" pitchFamily="34" charset="-122"/>
                <a:cs typeface="Outfit Medium" pitchFamily="34" charset="-120"/>
              </a:rPr>
              <a:t>Paving the Pediatric Route: Avapritinib’s Journey in GIST Treatment</a:t>
            </a:r>
            <a:endParaRPr lang="en-US" sz="4450" dirty="0"/>
          </a:p>
        </p:txBody>
      </p:sp>
      <p:sp>
        <p:nvSpPr>
          <p:cNvPr id="4" name="Text 1"/>
          <p:cNvSpPr/>
          <p:nvPr/>
        </p:nvSpPr>
        <p:spPr>
          <a:xfrm>
            <a:off x="6280190" y="5166598"/>
            <a:ext cx="7556421" cy="362903"/>
          </a:xfrm>
          <a:prstGeom prst="rect">
            <a:avLst/>
          </a:prstGeom>
          <a:noFill/>
          <a:ln/>
        </p:spPr>
        <p:txBody>
          <a:bodyPr wrap="none" lIns="0" tIns="0" rIns="0" bIns="0" rtlCol="0" anchor="t"/>
          <a:lstStyle/>
          <a:p>
            <a:pPr marL="0" indent="0" algn="l">
              <a:lnSpc>
                <a:spcPts val="2850"/>
              </a:lnSpc>
              <a:buNone/>
            </a:pPr>
            <a:r>
              <a:rPr lang="en-US" sz="1750" dirty="0">
                <a:solidFill>
                  <a:srgbClr val="666666"/>
                </a:solidFill>
                <a:latin typeface="IBM Plex Sans" pitchFamily="34" charset="0"/>
                <a:ea typeface="IBM Plex Sans" pitchFamily="34" charset="-122"/>
                <a:cs typeface="IBM Plex Sans" pitchFamily="34" charset="-120"/>
              </a:rPr>
              <a:t>A collaborative effort by Team Blueprint</a:t>
            </a:r>
            <a:endParaRPr lang="en-US" sz="1750" dirty="0"/>
          </a:p>
        </p:txBody>
      </p:sp>
      <p:sp>
        <p:nvSpPr>
          <p:cNvPr id="5" name="Rectangle 4">
            <a:extLst>
              <a:ext uri="{FF2B5EF4-FFF2-40B4-BE49-F238E27FC236}">
                <a16:creationId xmlns:a16="http://schemas.microsoft.com/office/drawing/2014/main" id="{DFE973D4-7D5C-C2B9-F916-5D044B077739}"/>
              </a:ext>
            </a:extLst>
          </p:cNvPr>
          <p:cNvSpPr/>
          <p:nvPr/>
        </p:nvSpPr>
        <p:spPr>
          <a:xfrm>
            <a:off x="12860593" y="7772400"/>
            <a:ext cx="1666567" cy="4572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AVAPRITINIB </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689372" y="697230"/>
            <a:ext cx="10499765" cy="615553"/>
          </a:xfrm>
          <a:prstGeom prst="rect">
            <a:avLst/>
          </a:prstGeom>
          <a:noFill/>
          <a:ln/>
        </p:spPr>
        <p:txBody>
          <a:bodyPr wrap="none" lIns="0" tIns="0" rIns="0" bIns="0" rtlCol="0" anchor="t"/>
          <a:lstStyle/>
          <a:p>
            <a:pPr marL="0" indent="0" algn="l">
              <a:lnSpc>
                <a:spcPts val="4800"/>
              </a:lnSpc>
              <a:buNone/>
            </a:pPr>
            <a:r>
              <a:rPr lang="en-US" sz="3850" dirty="0">
                <a:solidFill>
                  <a:srgbClr val="3F6FF3"/>
                </a:solidFill>
                <a:latin typeface="Outfit Medium" pitchFamily="34" charset="0"/>
                <a:ea typeface="Outfit Medium" pitchFamily="34" charset="-122"/>
                <a:cs typeface="Outfit Medium" pitchFamily="34" charset="-120"/>
              </a:rPr>
              <a:t>Why FDA Does Not Require an iPSP Under PREA</a:t>
            </a:r>
            <a:endParaRPr lang="en-US" sz="3850" dirty="0"/>
          </a:p>
        </p:txBody>
      </p:sp>
      <p:sp>
        <p:nvSpPr>
          <p:cNvPr id="3" name="Shape 1"/>
          <p:cNvSpPr/>
          <p:nvPr/>
        </p:nvSpPr>
        <p:spPr>
          <a:xfrm>
            <a:off x="689372" y="1706642"/>
            <a:ext cx="6527363" cy="1810583"/>
          </a:xfrm>
          <a:prstGeom prst="roundRect">
            <a:avLst>
              <a:gd name="adj" fmla="val 6060"/>
            </a:avLst>
          </a:prstGeom>
          <a:solidFill>
            <a:srgbClr val="FFFFFF">
              <a:alpha val="95000"/>
            </a:srgbClr>
          </a:solidFill>
          <a:ln w="22860">
            <a:solidFill>
              <a:srgbClr val="B5C1E2"/>
            </a:solidFill>
            <a:prstDash val="solid"/>
          </a:ln>
          <a:effectLst>
            <a:outerShdw dist="17780" dir="2700000" algn="bl" rotWithShape="0">
              <a:srgbClr val="B5C1E2">
                <a:alpha val="100000"/>
              </a:srgbClr>
            </a:outerShdw>
          </a:effectLst>
        </p:spPr>
        <p:txBody>
          <a:bodyPr/>
          <a:lstStyle/>
          <a:p>
            <a:endParaRPr lang="en-IN"/>
          </a:p>
        </p:txBody>
      </p:sp>
      <p:sp>
        <p:nvSpPr>
          <p:cNvPr id="4" name="Shape 2"/>
          <p:cNvSpPr/>
          <p:nvPr/>
        </p:nvSpPr>
        <p:spPr>
          <a:xfrm>
            <a:off x="666512" y="1706642"/>
            <a:ext cx="91440" cy="1810583"/>
          </a:xfrm>
          <a:prstGeom prst="roundRect">
            <a:avLst>
              <a:gd name="adj" fmla="val 193878"/>
            </a:avLst>
          </a:prstGeom>
          <a:solidFill>
            <a:srgbClr val="A2B9F9"/>
          </a:solidFill>
          <a:ln/>
        </p:spPr>
        <p:txBody>
          <a:bodyPr/>
          <a:lstStyle/>
          <a:p>
            <a:endParaRPr lang="en-IN"/>
          </a:p>
        </p:txBody>
      </p:sp>
      <p:sp>
        <p:nvSpPr>
          <p:cNvPr id="5" name="Text 3"/>
          <p:cNvSpPr/>
          <p:nvPr/>
        </p:nvSpPr>
        <p:spPr>
          <a:xfrm>
            <a:off x="977741" y="1926431"/>
            <a:ext cx="2462212" cy="307777"/>
          </a:xfrm>
          <a:prstGeom prst="rect">
            <a:avLst/>
          </a:prstGeom>
          <a:noFill/>
          <a:ln/>
        </p:spPr>
        <p:txBody>
          <a:bodyPr wrap="none" lIns="0" tIns="0" rIns="0" bIns="0" rtlCol="0" anchor="t"/>
          <a:lstStyle/>
          <a:p>
            <a:pPr marL="0" indent="0" algn="l">
              <a:lnSpc>
                <a:spcPts val="2400"/>
              </a:lnSpc>
              <a:buNone/>
            </a:pPr>
            <a:r>
              <a:rPr lang="en-US" sz="1900" dirty="0">
                <a:solidFill>
                  <a:srgbClr val="666666"/>
                </a:solidFill>
                <a:latin typeface="Outfit Medium" pitchFamily="34" charset="0"/>
                <a:ea typeface="Outfit Medium" pitchFamily="34" charset="-122"/>
                <a:cs typeface="Outfit Medium" pitchFamily="34" charset="-120"/>
              </a:rPr>
              <a:t>PREA Requirements</a:t>
            </a:r>
            <a:endParaRPr lang="en-US" sz="1900" dirty="0"/>
          </a:p>
        </p:txBody>
      </p:sp>
      <p:sp>
        <p:nvSpPr>
          <p:cNvPr id="6" name="Text 4"/>
          <p:cNvSpPr/>
          <p:nvPr/>
        </p:nvSpPr>
        <p:spPr>
          <a:xfrm>
            <a:off x="977741" y="2352318"/>
            <a:ext cx="6019205" cy="945118"/>
          </a:xfrm>
          <a:prstGeom prst="rect">
            <a:avLst/>
          </a:prstGeom>
          <a:noFill/>
          <a:ln/>
        </p:spPr>
        <p:txBody>
          <a:bodyPr wrap="square" lIns="0" tIns="0" rIns="0" bIns="0" rtlCol="0" anchor="t"/>
          <a:lstStyle/>
          <a:p>
            <a:pPr marL="0" indent="0" algn="l">
              <a:lnSpc>
                <a:spcPts val="2450"/>
              </a:lnSpc>
              <a:buNone/>
            </a:pPr>
            <a:r>
              <a:rPr lang="en-US" sz="1550" dirty="0">
                <a:solidFill>
                  <a:srgbClr val="666666"/>
                </a:solidFill>
                <a:latin typeface="IBM Plex Sans" pitchFamily="34" charset="0"/>
                <a:ea typeface="IBM Plex Sans" pitchFamily="34" charset="-122"/>
                <a:cs typeface="IBM Plex Sans" pitchFamily="34" charset="-120"/>
              </a:rPr>
              <a:t>The Pediatric Research Equity Act (PREA) generally mandates pediatric assessments for new active ingredients, indications, dosage forms, dosing regimens, or routes of administration.</a:t>
            </a:r>
            <a:endParaRPr lang="en-US" sz="1550" dirty="0"/>
          </a:p>
        </p:txBody>
      </p:sp>
      <p:sp>
        <p:nvSpPr>
          <p:cNvPr id="7" name="Shape 5"/>
          <p:cNvSpPr/>
          <p:nvPr/>
        </p:nvSpPr>
        <p:spPr>
          <a:xfrm>
            <a:off x="7413665" y="1706642"/>
            <a:ext cx="6527363" cy="1810583"/>
          </a:xfrm>
          <a:prstGeom prst="roundRect">
            <a:avLst>
              <a:gd name="adj" fmla="val 6060"/>
            </a:avLst>
          </a:prstGeom>
          <a:solidFill>
            <a:srgbClr val="FFFFFF">
              <a:alpha val="95000"/>
            </a:srgbClr>
          </a:solidFill>
          <a:ln w="22860">
            <a:solidFill>
              <a:srgbClr val="B5C1E2"/>
            </a:solidFill>
            <a:prstDash val="solid"/>
          </a:ln>
          <a:effectLst>
            <a:outerShdw dist="17780" dir="2700000" algn="bl" rotWithShape="0">
              <a:srgbClr val="B5C1E2">
                <a:alpha val="100000"/>
              </a:srgbClr>
            </a:outerShdw>
          </a:effectLst>
        </p:spPr>
        <p:txBody>
          <a:bodyPr/>
          <a:lstStyle/>
          <a:p>
            <a:endParaRPr lang="en-IN"/>
          </a:p>
        </p:txBody>
      </p:sp>
      <p:sp>
        <p:nvSpPr>
          <p:cNvPr id="8" name="Shape 6"/>
          <p:cNvSpPr/>
          <p:nvPr/>
        </p:nvSpPr>
        <p:spPr>
          <a:xfrm>
            <a:off x="7390805" y="1706642"/>
            <a:ext cx="91440" cy="1810583"/>
          </a:xfrm>
          <a:prstGeom prst="roundRect">
            <a:avLst>
              <a:gd name="adj" fmla="val 193878"/>
            </a:avLst>
          </a:prstGeom>
          <a:solidFill>
            <a:srgbClr val="A2B9F9"/>
          </a:solidFill>
          <a:ln/>
        </p:spPr>
        <p:txBody>
          <a:bodyPr/>
          <a:lstStyle/>
          <a:p>
            <a:endParaRPr lang="en-IN"/>
          </a:p>
        </p:txBody>
      </p:sp>
      <p:sp>
        <p:nvSpPr>
          <p:cNvPr id="9" name="Text 7"/>
          <p:cNvSpPr/>
          <p:nvPr/>
        </p:nvSpPr>
        <p:spPr>
          <a:xfrm>
            <a:off x="7702034" y="1926431"/>
            <a:ext cx="2462212" cy="307777"/>
          </a:xfrm>
          <a:prstGeom prst="rect">
            <a:avLst/>
          </a:prstGeom>
          <a:noFill/>
          <a:ln/>
        </p:spPr>
        <p:txBody>
          <a:bodyPr wrap="none" lIns="0" tIns="0" rIns="0" bIns="0" rtlCol="0" anchor="t"/>
          <a:lstStyle/>
          <a:p>
            <a:pPr marL="0" indent="0" algn="l">
              <a:lnSpc>
                <a:spcPts val="2400"/>
              </a:lnSpc>
              <a:buNone/>
            </a:pPr>
            <a:r>
              <a:rPr lang="en-US" sz="1900" dirty="0">
                <a:solidFill>
                  <a:srgbClr val="666666"/>
                </a:solidFill>
                <a:latin typeface="Outfit Medium" pitchFamily="34" charset="0"/>
                <a:ea typeface="Outfit Medium" pitchFamily="34" charset="-122"/>
                <a:cs typeface="Outfit Medium" pitchFamily="34" charset="-120"/>
              </a:rPr>
              <a:t>Exemption Conditions</a:t>
            </a:r>
            <a:endParaRPr lang="en-US" sz="1900" dirty="0"/>
          </a:p>
        </p:txBody>
      </p:sp>
      <p:sp>
        <p:nvSpPr>
          <p:cNvPr id="10" name="Text 8"/>
          <p:cNvSpPr/>
          <p:nvPr/>
        </p:nvSpPr>
        <p:spPr>
          <a:xfrm>
            <a:off x="7702034" y="2352318"/>
            <a:ext cx="6019205" cy="945118"/>
          </a:xfrm>
          <a:prstGeom prst="rect">
            <a:avLst/>
          </a:prstGeom>
          <a:noFill/>
          <a:ln/>
        </p:spPr>
        <p:txBody>
          <a:bodyPr wrap="square" lIns="0" tIns="0" rIns="0" bIns="0" rtlCol="0" anchor="t"/>
          <a:lstStyle/>
          <a:p>
            <a:pPr marL="0" indent="0" algn="l">
              <a:lnSpc>
                <a:spcPts val="2450"/>
              </a:lnSpc>
              <a:buNone/>
            </a:pPr>
            <a:r>
              <a:rPr lang="en-US" sz="1550" dirty="0">
                <a:solidFill>
                  <a:srgbClr val="666666"/>
                </a:solidFill>
                <a:latin typeface="IBM Plex Sans" pitchFamily="34" charset="0"/>
                <a:ea typeface="IBM Plex Sans" pitchFamily="34" charset="-122"/>
                <a:cs typeface="IBM Plex Sans" pitchFamily="34" charset="-120"/>
              </a:rPr>
              <a:t>PREA applies unless the requirement is waived, deferred, or inapplicable, such as when the drug has orphan drug designation for the specific indication.</a:t>
            </a:r>
            <a:endParaRPr lang="en-US" sz="1550" dirty="0"/>
          </a:p>
        </p:txBody>
      </p:sp>
      <p:sp>
        <p:nvSpPr>
          <p:cNvPr id="11" name="Shape 9"/>
          <p:cNvSpPr/>
          <p:nvPr/>
        </p:nvSpPr>
        <p:spPr>
          <a:xfrm>
            <a:off x="689372" y="3714155"/>
            <a:ext cx="6527363" cy="1810583"/>
          </a:xfrm>
          <a:prstGeom prst="roundRect">
            <a:avLst>
              <a:gd name="adj" fmla="val 6060"/>
            </a:avLst>
          </a:prstGeom>
          <a:solidFill>
            <a:srgbClr val="FFFFFF">
              <a:alpha val="95000"/>
            </a:srgbClr>
          </a:solidFill>
          <a:ln w="22860">
            <a:solidFill>
              <a:srgbClr val="B5C1E2"/>
            </a:solidFill>
            <a:prstDash val="solid"/>
          </a:ln>
          <a:effectLst>
            <a:outerShdw dist="17780" dir="2700000" algn="bl" rotWithShape="0">
              <a:srgbClr val="B5C1E2">
                <a:alpha val="100000"/>
              </a:srgbClr>
            </a:outerShdw>
          </a:effectLst>
        </p:spPr>
        <p:txBody>
          <a:bodyPr/>
          <a:lstStyle/>
          <a:p>
            <a:endParaRPr lang="en-IN"/>
          </a:p>
        </p:txBody>
      </p:sp>
      <p:sp>
        <p:nvSpPr>
          <p:cNvPr id="12" name="Shape 10"/>
          <p:cNvSpPr/>
          <p:nvPr/>
        </p:nvSpPr>
        <p:spPr>
          <a:xfrm>
            <a:off x="666512" y="3714155"/>
            <a:ext cx="91440" cy="1810583"/>
          </a:xfrm>
          <a:prstGeom prst="roundRect">
            <a:avLst>
              <a:gd name="adj" fmla="val 193878"/>
            </a:avLst>
          </a:prstGeom>
          <a:solidFill>
            <a:srgbClr val="A2B9F9"/>
          </a:solidFill>
          <a:ln/>
        </p:spPr>
        <p:txBody>
          <a:bodyPr/>
          <a:lstStyle/>
          <a:p>
            <a:endParaRPr lang="en-IN"/>
          </a:p>
        </p:txBody>
      </p:sp>
      <p:sp>
        <p:nvSpPr>
          <p:cNvPr id="13" name="Text 11"/>
          <p:cNvSpPr/>
          <p:nvPr/>
        </p:nvSpPr>
        <p:spPr>
          <a:xfrm>
            <a:off x="977741" y="3933944"/>
            <a:ext cx="3150156" cy="307777"/>
          </a:xfrm>
          <a:prstGeom prst="rect">
            <a:avLst/>
          </a:prstGeom>
          <a:noFill/>
          <a:ln/>
        </p:spPr>
        <p:txBody>
          <a:bodyPr wrap="none" lIns="0" tIns="0" rIns="0" bIns="0" rtlCol="0" anchor="t"/>
          <a:lstStyle/>
          <a:p>
            <a:pPr marL="0" indent="0" algn="l">
              <a:lnSpc>
                <a:spcPts val="2400"/>
              </a:lnSpc>
              <a:buNone/>
            </a:pPr>
            <a:r>
              <a:rPr lang="en-US" sz="1900" dirty="0">
                <a:solidFill>
                  <a:srgbClr val="666666"/>
                </a:solidFill>
                <a:latin typeface="Outfit Medium" pitchFamily="34" charset="0"/>
                <a:ea typeface="Outfit Medium" pitchFamily="34" charset="-122"/>
                <a:cs typeface="Outfit Medium" pitchFamily="34" charset="-120"/>
              </a:rPr>
              <a:t>Avapritinib's GIST Exemption</a:t>
            </a:r>
            <a:endParaRPr lang="en-US" sz="1900" dirty="0"/>
          </a:p>
        </p:txBody>
      </p:sp>
      <p:sp>
        <p:nvSpPr>
          <p:cNvPr id="14" name="Text 12"/>
          <p:cNvSpPr/>
          <p:nvPr/>
        </p:nvSpPr>
        <p:spPr>
          <a:xfrm>
            <a:off x="977741" y="4359831"/>
            <a:ext cx="6019205" cy="945118"/>
          </a:xfrm>
          <a:prstGeom prst="rect">
            <a:avLst/>
          </a:prstGeom>
          <a:noFill/>
          <a:ln/>
        </p:spPr>
        <p:txBody>
          <a:bodyPr wrap="square" lIns="0" tIns="0" rIns="0" bIns="0" rtlCol="0" anchor="t"/>
          <a:lstStyle/>
          <a:p>
            <a:pPr marL="0" indent="0" algn="l">
              <a:lnSpc>
                <a:spcPts val="2450"/>
              </a:lnSpc>
              <a:buNone/>
            </a:pPr>
            <a:r>
              <a:rPr lang="en-US" sz="1550" dirty="0">
                <a:solidFill>
                  <a:srgbClr val="666666"/>
                </a:solidFill>
                <a:latin typeface="IBM Plex Sans" pitchFamily="34" charset="0"/>
                <a:ea typeface="IBM Plex Sans" pitchFamily="34" charset="-122"/>
                <a:cs typeface="IBM Plex Sans" pitchFamily="34" charset="-120"/>
              </a:rPr>
              <a:t>For avapritinib's GIST indication, the FDA approval package explicitly states: "Because this drug product for this indication has an orphan drug designation, you are exempt from this requirement."</a:t>
            </a:r>
            <a:endParaRPr lang="en-US" sz="1550" dirty="0"/>
          </a:p>
        </p:txBody>
      </p:sp>
      <p:sp>
        <p:nvSpPr>
          <p:cNvPr id="15" name="Shape 13"/>
          <p:cNvSpPr/>
          <p:nvPr/>
        </p:nvSpPr>
        <p:spPr>
          <a:xfrm>
            <a:off x="7413665" y="3714155"/>
            <a:ext cx="6527363" cy="1810583"/>
          </a:xfrm>
          <a:prstGeom prst="roundRect">
            <a:avLst>
              <a:gd name="adj" fmla="val 6060"/>
            </a:avLst>
          </a:prstGeom>
          <a:solidFill>
            <a:srgbClr val="FFFFFF">
              <a:alpha val="95000"/>
            </a:srgbClr>
          </a:solidFill>
          <a:ln w="22860">
            <a:solidFill>
              <a:srgbClr val="B5C1E2"/>
            </a:solidFill>
            <a:prstDash val="solid"/>
          </a:ln>
          <a:effectLst>
            <a:outerShdw dist="17780" dir="2700000" algn="bl" rotWithShape="0">
              <a:srgbClr val="B5C1E2">
                <a:alpha val="100000"/>
              </a:srgbClr>
            </a:outerShdw>
          </a:effectLst>
        </p:spPr>
        <p:txBody>
          <a:bodyPr/>
          <a:lstStyle/>
          <a:p>
            <a:endParaRPr lang="en-IN"/>
          </a:p>
        </p:txBody>
      </p:sp>
      <p:sp>
        <p:nvSpPr>
          <p:cNvPr id="16" name="Shape 14"/>
          <p:cNvSpPr/>
          <p:nvPr/>
        </p:nvSpPr>
        <p:spPr>
          <a:xfrm>
            <a:off x="7390805" y="3714155"/>
            <a:ext cx="91440" cy="1810583"/>
          </a:xfrm>
          <a:prstGeom prst="roundRect">
            <a:avLst>
              <a:gd name="adj" fmla="val 193878"/>
            </a:avLst>
          </a:prstGeom>
          <a:solidFill>
            <a:srgbClr val="A2B9F9"/>
          </a:solidFill>
          <a:ln/>
        </p:spPr>
        <p:txBody>
          <a:bodyPr/>
          <a:lstStyle/>
          <a:p>
            <a:endParaRPr lang="en-IN"/>
          </a:p>
        </p:txBody>
      </p:sp>
      <p:sp>
        <p:nvSpPr>
          <p:cNvPr id="17" name="Text 15"/>
          <p:cNvSpPr/>
          <p:nvPr/>
        </p:nvSpPr>
        <p:spPr>
          <a:xfrm>
            <a:off x="7702034" y="3933944"/>
            <a:ext cx="2462212" cy="307777"/>
          </a:xfrm>
          <a:prstGeom prst="rect">
            <a:avLst/>
          </a:prstGeom>
          <a:noFill/>
          <a:ln/>
        </p:spPr>
        <p:txBody>
          <a:bodyPr wrap="none" lIns="0" tIns="0" rIns="0" bIns="0" rtlCol="0" anchor="t"/>
          <a:lstStyle/>
          <a:p>
            <a:pPr marL="0" indent="0" algn="l">
              <a:lnSpc>
                <a:spcPts val="2400"/>
              </a:lnSpc>
              <a:buNone/>
            </a:pPr>
            <a:r>
              <a:rPr lang="en-US" sz="1900" dirty="0">
                <a:solidFill>
                  <a:srgbClr val="666666"/>
                </a:solidFill>
                <a:latin typeface="Outfit Medium" pitchFamily="34" charset="0"/>
                <a:ea typeface="Outfit Medium" pitchFamily="34" charset="-122"/>
                <a:cs typeface="Outfit Medium" pitchFamily="34" charset="-120"/>
              </a:rPr>
              <a:t>No iPSP Mandate</a:t>
            </a:r>
            <a:endParaRPr lang="en-US" sz="1900" dirty="0"/>
          </a:p>
        </p:txBody>
      </p:sp>
      <p:sp>
        <p:nvSpPr>
          <p:cNvPr id="18" name="Text 16"/>
          <p:cNvSpPr/>
          <p:nvPr/>
        </p:nvSpPr>
        <p:spPr>
          <a:xfrm>
            <a:off x="7702034" y="4359831"/>
            <a:ext cx="6019205" cy="945118"/>
          </a:xfrm>
          <a:prstGeom prst="rect">
            <a:avLst/>
          </a:prstGeom>
          <a:noFill/>
          <a:ln/>
        </p:spPr>
        <p:txBody>
          <a:bodyPr wrap="square" lIns="0" tIns="0" rIns="0" bIns="0" rtlCol="0" anchor="t"/>
          <a:lstStyle/>
          <a:p>
            <a:pPr marL="0" indent="0" algn="l">
              <a:lnSpc>
                <a:spcPts val="2450"/>
              </a:lnSpc>
              <a:buNone/>
            </a:pPr>
            <a:r>
              <a:rPr lang="en-US" sz="1550" dirty="0">
                <a:solidFill>
                  <a:srgbClr val="666666"/>
                </a:solidFill>
                <a:latin typeface="IBM Plex Sans" pitchFamily="34" charset="0"/>
                <a:ea typeface="IBM Plex Sans" pitchFamily="34" charset="-122"/>
                <a:cs typeface="IBM Plex Sans" pitchFamily="34" charset="-120"/>
              </a:rPr>
              <a:t>Consequently, avapritinib was not required to submit an initial Pediatric Study Plan (iPSP) for the GIST indication under PREA at the time of approval.</a:t>
            </a:r>
            <a:endParaRPr lang="en-US" sz="1550" dirty="0"/>
          </a:p>
        </p:txBody>
      </p:sp>
      <p:sp>
        <p:nvSpPr>
          <p:cNvPr id="19" name="Shape 17"/>
          <p:cNvSpPr/>
          <p:nvPr/>
        </p:nvSpPr>
        <p:spPr>
          <a:xfrm>
            <a:off x="689372" y="5721668"/>
            <a:ext cx="6527363" cy="1810583"/>
          </a:xfrm>
          <a:prstGeom prst="roundRect">
            <a:avLst>
              <a:gd name="adj" fmla="val 6060"/>
            </a:avLst>
          </a:prstGeom>
          <a:solidFill>
            <a:srgbClr val="FFFFFF">
              <a:alpha val="95000"/>
            </a:srgbClr>
          </a:solidFill>
          <a:ln w="22860">
            <a:solidFill>
              <a:srgbClr val="B5C1E2"/>
            </a:solidFill>
            <a:prstDash val="solid"/>
          </a:ln>
          <a:effectLst>
            <a:outerShdw dist="17780" dir="2700000" algn="bl" rotWithShape="0">
              <a:srgbClr val="B5C1E2">
                <a:alpha val="100000"/>
              </a:srgbClr>
            </a:outerShdw>
          </a:effectLst>
        </p:spPr>
        <p:txBody>
          <a:bodyPr/>
          <a:lstStyle/>
          <a:p>
            <a:endParaRPr lang="en-IN"/>
          </a:p>
        </p:txBody>
      </p:sp>
      <p:sp>
        <p:nvSpPr>
          <p:cNvPr id="20" name="Shape 18"/>
          <p:cNvSpPr/>
          <p:nvPr/>
        </p:nvSpPr>
        <p:spPr>
          <a:xfrm>
            <a:off x="666512" y="5721668"/>
            <a:ext cx="91440" cy="1810583"/>
          </a:xfrm>
          <a:prstGeom prst="roundRect">
            <a:avLst>
              <a:gd name="adj" fmla="val 193878"/>
            </a:avLst>
          </a:prstGeom>
          <a:solidFill>
            <a:srgbClr val="A2B9F9"/>
          </a:solidFill>
          <a:ln/>
        </p:spPr>
        <p:txBody>
          <a:bodyPr/>
          <a:lstStyle/>
          <a:p>
            <a:endParaRPr lang="en-IN"/>
          </a:p>
        </p:txBody>
      </p:sp>
      <p:sp>
        <p:nvSpPr>
          <p:cNvPr id="21" name="Text 19"/>
          <p:cNvSpPr/>
          <p:nvPr/>
        </p:nvSpPr>
        <p:spPr>
          <a:xfrm>
            <a:off x="977741" y="5941457"/>
            <a:ext cx="2462212" cy="307777"/>
          </a:xfrm>
          <a:prstGeom prst="rect">
            <a:avLst/>
          </a:prstGeom>
          <a:noFill/>
          <a:ln/>
        </p:spPr>
        <p:txBody>
          <a:bodyPr wrap="none" lIns="0" tIns="0" rIns="0" bIns="0" rtlCol="0" anchor="t"/>
          <a:lstStyle/>
          <a:p>
            <a:pPr marL="0" indent="0" algn="l">
              <a:lnSpc>
                <a:spcPts val="2400"/>
              </a:lnSpc>
              <a:buNone/>
            </a:pPr>
            <a:r>
              <a:rPr lang="en-US" sz="1900" dirty="0">
                <a:solidFill>
                  <a:srgbClr val="666666"/>
                </a:solidFill>
                <a:latin typeface="Outfit Medium" pitchFamily="34" charset="0"/>
                <a:ea typeface="Outfit Medium" pitchFamily="34" charset="-122"/>
                <a:cs typeface="Outfit Medium" pitchFamily="34" charset="-120"/>
              </a:rPr>
              <a:t>Indication-Specific</a:t>
            </a:r>
            <a:endParaRPr lang="en-US" sz="1900" dirty="0"/>
          </a:p>
        </p:txBody>
      </p:sp>
      <p:sp>
        <p:nvSpPr>
          <p:cNvPr id="22" name="Text 20"/>
          <p:cNvSpPr/>
          <p:nvPr/>
        </p:nvSpPr>
        <p:spPr>
          <a:xfrm>
            <a:off x="977741" y="6367343"/>
            <a:ext cx="6019205" cy="945118"/>
          </a:xfrm>
          <a:prstGeom prst="rect">
            <a:avLst/>
          </a:prstGeom>
          <a:noFill/>
          <a:ln/>
        </p:spPr>
        <p:txBody>
          <a:bodyPr wrap="square" lIns="0" tIns="0" rIns="0" bIns="0" rtlCol="0" anchor="t"/>
          <a:lstStyle/>
          <a:p>
            <a:pPr marL="0" indent="0" algn="l">
              <a:lnSpc>
                <a:spcPts val="2450"/>
              </a:lnSpc>
              <a:buNone/>
            </a:pPr>
            <a:r>
              <a:rPr lang="en-US" sz="1550" dirty="0">
                <a:solidFill>
                  <a:srgbClr val="666666"/>
                </a:solidFill>
                <a:latin typeface="IBM Plex Sans" pitchFamily="34" charset="0"/>
                <a:ea typeface="IBM Plex Sans" pitchFamily="34" charset="-122"/>
                <a:cs typeface="IBM Plex Sans" pitchFamily="34" charset="-120"/>
              </a:rPr>
              <a:t>PREA exemptions are indication-specific, not product-wide, meaning this exemption applies solely to the adult GIST indication with orphan status.</a:t>
            </a:r>
            <a:endParaRPr lang="en-US" sz="1550" dirty="0"/>
          </a:p>
        </p:txBody>
      </p:sp>
      <p:sp>
        <p:nvSpPr>
          <p:cNvPr id="23" name="Shape 21"/>
          <p:cNvSpPr/>
          <p:nvPr/>
        </p:nvSpPr>
        <p:spPr>
          <a:xfrm>
            <a:off x="7413665" y="5721668"/>
            <a:ext cx="6527363" cy="1810583"/>
          </a:xfrm>
          <a:prstGeom prst="roundRect">
            <a:avLst>
              <a:gd name="adj" fmla="val 6060"/>
            </a:avLst>
          </a:prstGeom>
          <a:solidFill>
            <a:srgbClr val="FFFFFF">
              <a:alpha val="95000"/>
            </a:srgbClr>
          </a:solidFill>
          <a:ln w="22860">
            <a:solidFill>
              <a:srgbClr val="B5C1E2"/>
            </a:solidFill>
            <a:prstDash val="solid"/>
          </a:ln>
          <a:effectLst>
            <a:outerShdw dist="17780" dir="2700000" algn="bl" rotWithShape="0">
              <a:srgbClr val="B5C1E2">
                <a:alpha val="100000"/>
              </a:srgbClr>
            </a:outerShdw>
          </a:effectLst>
        </p:spPr>
        <p:txBody>
          <a:bodyPr/>
          <a:lstStyle/>
          <a:p>
            <a:endParaRPr lang="en-IN"/>
          </a:p>
        </p:txBody>
      </p:sp>
      <p:sp>
        <p:nvSpPr>
          <p:cNvPr id="24" name="Shape 22"/>
          <p:cNvSpPr/>
          <p:nvPr/>
        </p:nvSpPr>
        <p:spPr>
          <a:xfrm>
            <a:off x="7390805" y="5721668"/>
            <a:ext cx="91440" cy="1810583"/>
          </a:xfrm>
          <a:prstGeom prst="roundRect">
            <a:avLst>
              <a:gd name="adj" fmla="val 193878"/>
            </a:avLst>
          </a:prstGeom>
          <a:solidFill>
            <a:srgbClr val="A2B9F9"/>
          </a:solidFill>
          <a:ln/>
        </p:spPr>
        <p:txBody>
          <a:bodyPr/>
          <a:lstStyle/>
          <a:p>
            <a:endParaRPr lang="en-IN"/>
          </a:p>
        </p:txBody>
      </p:sp>
      <p:sp>
        <p:nvSpPr>
          <p:cNvPr id="25" name="Text 23"/>
          <p:cNvSpPr/>
          <p:nvPr/>
        </p:nvSpPr>
        <p:spPr>
          <a:xfrm>
            <a:off x="7702034" y="5941457"/>
            <a:ext cx="2912626" cy="307777"/>
          </a:xfrm>
          <a:prstGeom prst="rect">
            <a:avLst/>
          </a:prstGeom>
          <a:noFill/>
          <a:ln/>
        </p:spPr>
        <p:txBody>
          <a:bodyPr wrap="none" lIns="0" tIns="0" rIns="0" bIns="0" rtlCol="0" anchor="t"/>
          <a:lstStyle/>
          <a:p>
            <a:pPr marL="0" indent="0" algn="l">
              <a:lnSpc>
                <a:spcPts val="2400"/>
              </a:lnSpc>
              <a:buNone/>
            </a:pPr>
            <a:r>
              <a:rPr lang="en-US" sz="1900" dirty="0">
                <a:solidFill>
                  <a:srgbClr val="666666"/>
                </a:solidFill>
                <a:latin typeface="Outfit Medium" pitchFamily="34" charset="0"/>
                <a:ea typeface="Outfit Medium" pitchFamily="34" charset="-122"/>
                <a:cs typeface="Outfit Medium" pitchFamily="34" charset="-120"/>
              </a:rPr>
              <a:t>Continued FDA Monitoring</a:t>
            </a:r>
            <a:endParaRPr lang="en-US" sz="1900" dirty="0"/>
          </a:p>
        </p:txBody>
      </p:sp>
      <p:sp>
        <p:nvSpPr>
          <p:cNvPr id="26" name="Text 24"/>
          <p:cNvSpPr/>
          <p:nvPr/>
        </p:nvSpPr>
        <p:spPr>
          <a:xfrm>
            <a:off x="7702034" y="6367343"/>
            <a:ext cx="6019205" cy="945118"/>
          </a:xfrm>
          <a:prstGeom prst="rect">
            <a:avLst/>
          </a:prstGeom>
          <a:noFill/>
          <a:ln/>
        </p:spPr>
        <p:txBody>
          <a:bodyPr wrap="square" lIns="0" tIns="0" rIns="0" bIns="0" rtlCol="0" anchor="t"/>
          <a:lstStyle/>
          <a:p>
            <a:pPr marL="0" indent="0" algn="l">
              <a:lnSpc>
                <a:spcPts val="2450"/>
              </a:lnSpc>
              <a:buNone/>
            </a:pPr>
            <a:r>
              <a:rPr lang="en-US" sz="1550" dirty="0">
                <a:solidFill>
                  <a:srgbClr val="666666"/>
                </a:solidFill>
                <a:latin typeface="IBM Plex Sans" pitchFamily="34" charset="0"/>
                <a:ea typeface="IBM Plex Sans" pitchFamily="34" charset="-122"/>
                <a:cs typeface="IBM Plex Sans" pitchFamily="34" charset="-120"/>
              </a:rPr>
              <a:t>Despite the exemption, FDA still monitors overall pediatric safety and development, though PREA itself does not mandate an iPSP for this specific indication.</a:t>
            </a:r>
            <a:endParaRPr lang="en-US" sz="1550" dirty="0"/>
          </a:p>
        </p:txBody>
      </p:sp>
      <p:sp>
        <p:nvSpPr>
          <p:cNvPr id="29" name="Rectangle 28">
            <a:extLst>
              <a:ext uri="{FF2B5EF4-FFF2-40B4-BE49-F238E27FC236}">
                <a16:creationId xmlns:a16="http://schemas.microsoft.com/office/drawing/2014/main" id="{4B7E5E55-967B-58DD-30E6-781531E28BDB}"/>
              </a:ext>
            </a:extLst>
          </p:cNvPr>
          <p:cNvSpPr/>
          <p:nvPr/>
        </p:nvSpPr>
        <p:spPr>
          <a:xfrm>
            <a:off x="12860593" y="7772400"/>
            <a:ext cx="1666567" cy="4572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AVAPRITINIB </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396835" y="311825"/>
            <a:ext cx="6554867" cy="354330"/>
          </a:xfrm>
          <a:prstGeom prst="rect">
            <a:avLst/>
          </a:prstGeom>
          <a:noFill/>
          <a:ln/>
        </p:spPr>
        <p:txBody>
          <a:bodyPr wrap="none" lIns="0" tIns="0" rIns="0" bIns="0" rtlCol="0" anchor="t"/>
          <a:lstStyle/>
          <a:p>
            <a:pPr marL="0" indent="0" algn="l">
              <a:lnSpc>
                <a:spcPts val="2750"/>
              </a:lnSpc>
              <a:buNone/>
            </a:pPr>
            <a:r>
              <a:rPr lang="en-US" sz="2200" dirty="0">
                <a:solidFill>
                  <a:srgbClr val="3F6FF3"/>
                </a:solidFill>
                <a:latin typeface="Outfit Medium" pitchFamily="34" charset="0"/>
                <a:ea typeface="Outfit Medium" pitchFamily="34" charset="-122"/>
                <a:cs typeface="Outfit Medium" pitchFamily="34" charset="-120"/>
              </a:rPr>
              <a:t>The Tale of Two Acts: Why Avapritinib Needs an iPSP</a:t>
            </a:r>
            <a:endParaRPr lang="en-US" sz="2200" dirty="0"/>
          </a:p>
        </p:txBody>
      </p:sp>
      <p:sp>
        <p:nvSpPr>
          <p:cNvPr id="3" name="Text 1"/>
          <p:cNvSpPr/>
          <p:nvPr/>
        </p:nvSpPr>
        <p:spPr>
          <a:xfrm>
            <a:off x="396836" y="892968"/>
            <a:ext cx="13836728" cy="388621"/>
          </a:xfrm>
          <a:prstGeom prst="rect">
            <a:avLst/>
          </a:prstGeom>
          <a:noFill/>
          <a:ln/>
        </p:spPr>
        <p:txBody>
          <a:bodyPr wrap="none" lIns="0" tIns="0" rIns="0" bIns="0" rtlCol="0" anchor="t"/>
          <a:lstStyle/>
          <a:p>
            <a:pPr marL="0" indent="0" algn="l">
              <a:lnSpc>
                <a:spcPts val="1400"/>
              </a:lnSpc>
              <a:buNone/>
            </a:pPr>
            <a:r>
              <a:rPr lang="en-US" sz="1400" dirty="0">
                <a:solidFill>
                  <a:srgbClr val="666666"/>
                </a:solidFill>
                <a:latin typeface="IBM Plex Sans" pitchFamily="34" charset="0"/>
                <a:ea typeface="IBM Plex Sans" pitchFamily="34" charset="-122"/>
                <a:cs typeface="IBM Plex Sans" pitchFamily="34" charset="-120"/>
              </a:rPr>
              <a:t>While an orphan drug designation provides an exemption under PREA, the RACE Act introduces a separate, critical obligation for pediatric studies. </a:t>
            </a:r>
          </a:p>
          <a:p>
            <a:pPr marL="0" indent="0" algn="l">
              <a:lnSpc>
                <a:spcPts val="1400"/>
              </a:lnSpc>
              <a:buNone/>
            </a:pPr>
            <a:r>
              <a:rPr lang="en-US" sz="1400" dirty="0">
                <a:solidFill>
                  <a:srgbClr val="666666"/>
                </a:solidFill>
                <a:latin typeface="IBM Plex Sans" pitchFamily="34" charset="0"/>
                <a:ea typeface="IBM Plex Sans" pitchFamily="34" charset="-122"/>
                <a:cs typeface="IBM Plex Sans" pitchFamily="34" charset="-120"/>
              </a:rPr>
              <a:t>This regulatory dichotomy ensures that potential benefits for children are still explored, even with specific exemptions.</a:t>
            </a:r>
            <a:endParaRPr lang="en-US" sz="1400" dirty="0"/>
          </a:p>
        </p:txBody>
      </p:sp>
      <p:sp>
        <p:nvSpPr>
          <p:cNvPr id="4" name="Shape 2"/>
          <p:cNvSpPr/>
          <p:nvPr/>
        </p:nvSpPr>
        <p:spPr>
          <a:xfrm>
            <a:off x="396835" y="1371957"/>
            <a:ext cx="6861691" cy="1280874"/>
          </a:xfrm>
          <a:prstGeom prst="roundRect">
            <a:avLst>
              <a:gd name="adj" fmla="val 5711"/>
            </a:avLst>
          </a:prstGeom>
          <a:solidFill>
            <a:srgbClr val="FFFFFF">
              <a:alpha val="95000"/>
            </a:srgbClr>
          </a:solidFill>
          <a:ln/>
          <a:effectLst>
            <a:outerShdw dist="10160" dir="2700000" algn="bl" rotWithShape="0">
              <a:srgbClr val="B5C1E2">
                <a:alpha val="100000"/>
              </a:srgbClr>
            </a:outerShdw>
          </a:effectLst>
        </p:spPr>
        <p:txBody>
          <a:bodyPr/>
          <a:lstStyle/>
          <a:p>
            <a:endParaRPr lang="en-IN"/>
          </a:p>
        </p:txBody>
      </p:sp>
      <p:sp>
        <p:nvSpPr>
          <p:cNvPr id="5" name="Shape 3"/>
          <p:cNvSpPr/>
          <p:nvPr/>
        </p:nvSpPr>
        <p:spPr>
          <a:xfrm>
            <a:off x="396835" y="1356717"/>
            <a:ext cx="6861691" cy="60960"/>
          </a:xfrm>
          <a:prstGeom prst="roundRect">
            <a:avLst>
              <a:gd name="adj" fmla="val 167442"/>
            </a:avLst>
          </a:prstGeom>
          <a:solidFill>
            <a:srgbClr val="A2B9F9"/>
          </a:solidFill>
          <a:ln/>
        </p:spPr>
        <p:txBody>
          <a:bodyPr/>
          <a:lstStyle/>
          <a:p>
            <a:endParaRPr lang="en-IN"/>
          </a:p>
        </p:txBody>
      </p:sp>
      <p:sp>
        <p:nvSpPr>
          <p:cNvPr id="6" name="Shape 4"/>
          <p:cNvSpPr/>
          <p:nvPr/>
        </p:nvSpPr>
        <p:spPr>
          <a:xfrm>
            <a:off x="3657540" y="1201936"/>
            <a:ext cx="340162" cy="340162"/>
          </a:xfrm>
          <a:prstGeom prst="roundRect">
            <a:avLst>
              <a:gd name="adj" fmla="val 268813"/>
            </a:avLst>
          </a:prstGeom>
          <a:solidFill>
            <a:srgbClr val="A2B9F9"/>
          </a:solidFill>
          <a:ln/>
        </p:spPr>
        <p:txBody>
          <a:bodyPr/>
          <a:lstStyle/>
          <a:p>
            <a:endParaRPr lang="en-IN"/>
          </a:p>
        </p:txBody>
      </p:sp>
      <p:pic>
        <p:nvPicPr>
          <p:cNvPr id="7" name="Image 0" descr="preencoded.png"/>
          <p:cNvPicPr>
            <a:picLocks noChangeAspect="1"/>
          </p:cNvPicPr>
          <p:nvPr/>
        </p:nvPicPr>
        <p:blipFill>
          <a:blip r:embed="rId3"/>
          <a:stretch>
            <a:fillRect/>
          </a:stretch>
        </p:blipFill>
        <p:spPr>
          <a:xfrm>
            <a:off x="3759577" y="1303853"/>
            <a:ext cx="136088" cy="136088"/>
          </a:xfrm>
          <a:prstGeom prst="rect">
            <a:avLst/>
          </a:prstGeom>
        </p:spPr>
      </p:pic>
      <p:sp>
        <p:nvSpPr>
          <p:cNvPr id="8" name="Text 5"/>
          <p:cNvSpPr/>
          <p:nvPr/>
        </p:nvSpPr>
        <p:spPr>
          <a:xfrm>
            <a:off x="525423" y="1655445"/>
            <a:ext cx="2310527" cy="177165"/>
          </a:xfrm>
          <a:prstGeom prst="rect">
            <a:avLst/>
          </a:prstGeom>
          <a:noFill/>
          <a:ln/>
        </p:spPr>
        <p:txBody>
          <a:bodyPr wrap="none" lIns="0" tIns="0" rIns="0" bIns="0" rtlCol="0" anchor="t"/>
          <a:lstStyle/>
          <a:p>
            <a:pPr marL="0" indent="0" algn="l">
              <a:lnSpc>
                <a:spcPts val="1350"/>
              </a:lnSpc>
              <a:buNone/>
            </a:pPr>
            <a:r>
              <a:rPr lang="en-US" sz="1200" dirty="0">
                <a:solidFill>
                  <a:srgbClr val="666666"/>
                </a:solidFill>
                <a:latin typeface="Outfit Medium" pitchFamily="34" charset="0"/>
                <a:ea typeface="Outfit Medium" pitchFamily="34" charset="-122"/>
                <a:cs typeface="Outfit Medium" pitchFamily="34" charset="-120"/>
              </a:rPr>
              <a:t>PREA (Pediatric Research Equity Act)</a:t>
            </a:r>
            <a:endParaRPr lang="en-US" sz="1200" dirty="0"/>
          </a:p>
        </p:txBody>
      </p:sp>
      <p:sp>
        <p:nvSpPr>
          <p:cNvPr id="9" name="Text 6"/>
          <p:cNvSpPr/>
          <p:nvPr/>
        </p:nvSpPr>
        <p:spPr>
          <a:xfrm>
            <a:off x="525423" y="1900595"/>
            <a:ext cx="6604516" cy="181451"/>
          </a:xfrm>
          <a:prstGeom prst="rect">
            <a:avLst/>
          </a:prstGeom>
          <a:noFill/>
          <a:ln/>
        </p:spPr>
        <p:txBody>
          <a:bodyPr wrap="none" lIns="0" tIns="0" rIns="0" bIns="0" rtlCol="0" anchor="t"/>
          <a:lstStyle/>
          <a:p>
            <a:pPr marL="342900" indent="-342900" algn="l">
              <a:lnSpc>
                <a:spcPts val="1400"/>
              </a:lnSpc>
              <a:buSzPct val="100000"/>
              <a:buChar char="•"/>
            </a:pPr>
            <a:r>
              <a:rPr lang="en-US" sz="1400" dirty="0">
                <a:solidFill>
                  <a:srgbClr val="666666"/>
                </a:solidFill>
                <a:latin typeface="IBM Plex Sans" pitchFamily="34" charset="0"/>
                <a:ea typeface="IBM Plex Sans" pitchFamily="34" charset="-122"/>
                <a:cs typeface="IBM Plex Sans" pitchFamily="34" charset="-120"/>
              </a:rPr>
              <a:t>Orphan Drug Exemption for GIST indication.</a:t>
            </a:r>
            <a:endParaRPr lang="en-US" sz="1400" dirty="0"/>
          </a:p>
        </p:txBody>
      </p:sp>
      <p:sp>
        <p:nvSpPr>
          <p:cNvPr id="10" name="Text 7"/>
          <p:cNvSpPr/>
          <p:nvPr/>
        </p:nvSpPr>
        <p:spPr>
          <a:xfrm>
            <a:off x="525423" y="2121694"/>
            <a:ext cx="6604516" cy="181451"/>
          </a:xfrm>
          <a:prstGeom prst="rect">
            <a:avLst/>
          </a:prstGeom>
          <a:noFill/>
          <a:ln/>
        </p:spPr>
        <p:txBody>
          <a:bodyPr wrap="none" lIns="0" tIns="0" rIns="0" bIns="0" rtlCol="0" anchor="t"/>
          <a:lstStyle/>
          <a:p>
            <a:pPr marL="342900" indent="-342900" algn="l">
              <a:lnSpc>
                <a:spcPts val="1400"/>
              </a:lnSpc>
              <a:buSzPct val="100000"/>
              <a:buChar char="•"/>
            </a:pPr>
            <a:r>
              <a:rPr lang="en-US" sz="1400" dirty="0">
                <a:solidFill>
                  <a:srgbClr val="666666"/>
                </a:solidFill>
                <a:latin typeface="IBM Plex Sans" pitchFamily="34" charset="0"/>
                <a:ea typeface="IBM Plex Sans" pitchFamily="34" charset="-122"/>
                <a:cs typeface="IBM Plex Sans" pitchFamily="34" charset="-120"/>
              </a:rPr>
              <a:t>No iPSP is mandated for adult GIST.</a:t>
            </a:r>
            <a:endParaRPr lang="en-US" sz="1400" dirty="0"/>
          </a:p>
        </p:txBody>
      </p:sp>
      <p:sp>
        <p:nvSpPr>
          <p:cNvPr id="11" name="Text 8"/>
          <p:cNvSpPr/>
          <p:nvPr/>
        </p:nvSpPr>
        <p:spPr>
          <a:xfrm>
            <a:off x="525423" y="2342793"/>
            <a:ext cx="6604516" cy="181451"/>
          </a:xfrm>
          <a:prstGeom prst="rect">
            <a:avLst/>
          </a:prstGeom>
          <a:noFill/>
          <a:ln/>
        </p:spPr>
        <p:txBody>
          <a:bodyPr wrap="none" lIns="0" tIns="0" rIns="0" bIns="0" rtlCol="0" anchor="t"/>
          <a:lstStyle/>
          <a:p>
            <a:pPr marL="342900" indent="-342900" algn="l">
              <a:lnSpc>
                <a:spcPts val="1400"/>
              </a:lnSpc>
              <a:buSzPct val="100000"/>
              <a:buChar char="•"/>
            </a:pPr>
            <a:r>
              <a:rPr lang="en-US" sz="1400" dirty="0">
                <a:solidFill>
                  <a:srgbClr val="666666"/>
                </a:solidFill>
                <a:latin typeface="IBM Plex Sans" pitchFamily="34" charset="0"/>
                <a:ea typeface="IBM Plex Sans" pitchFamily="34" charset="-122"/>
                <a:cs typeface="IBM Plex Sans" pitchFamily="34" charset="-120"/>
              </a:rPr>
              <a:t>Exemption is indication-specific.</a:t>
            </a:r>
            <a:endParaRPr lang="en-US" sz="1400" dirty="0"/>
          </a:p>
        </p:txBody>
      </p:sp>
      <p:sp>
        <p:nvSpPr>
          <p:cNvPr id="12" name="Shape 9"/>
          <p:cNvSpPr/>
          <p:nvPr/>
        </p:nvSpPr>
        <p:spPr>
          <a:xfrm>
            <a:off x="7371874" y="1371957"/>
            <a:ext cx="6861691" cy="1280874"/>
          </a:xfrm>
          <a:prstGeom prst="roundRect">
            <a:avLst>
              <a:gd name="adj" fmla="val 5711"/>
            </a:avLst>
          </a:prstGeom>
          <a:solidFill>
            <a:srgbClr val="FFFFFF">
              <a:alpha val="95000"/>
            </a:srgbClr>
          </a:solidFill>
          <a:ln/>
          <a:effectLst>
            <a:outerShdw dist="10160" dir="2700000" algn="bl" rotWithShape="0">
              <a:srgbClr val="B5C1E2">
                <a:alpha val="100000"/>
              </a:srgbClr>
            </a:outerShdw>
          </a:effectLst>
        </p:spPr>
        <p:txBody>
          <a:bodyPr/>
          <a:lstStyle/>
          <a:p>
            <a:endParaRPr lang="en-IN"/>
          </a:p>
        </p:txBody>
      </p:sp>
      <p:sp>
        <p:nvSpPr>
          <p:cNvPr id="13" name="Shape 10"/>
          <p:cNvSpPr/>
          <p:nvPr/>
        </p:nvSpPr>
        <p:spPr>
          <a:xfrm>
            <a:off x="7371874" y="1356717"/>
            <a:ext cx="6861691" cy="60960"/>
          </a:xfrm>
          <a:prstGeom prst="roundRect">
            <a:avLst>
              <a:gd name="adj" fmla="val 167442"/>
            </a:avLst>
          </a:prstGeom>
          <a:solidFill>
            <a:srgbClr val="A2B9F9"/>
          </a:solidFill>
          <a:ln/>
        </p:spPr>
        <p:txBody>
          <a:bodyPr/>
          <a:lstStyle/>
          <a:p>
            <a:endParaRPr lang="en-IN"/>
          </a:p>
        </p:txBody>
      </p:sp>
      <p:sp>
        <p:nvSpPr>
          <p:cNvPr id="14" name="Shape 11"/>
          <p:cNvSpPr/>
          <p:nvPr/>
        </p:nvSpPr>
        <p:spPr>
          <a:xfrm>
            <a:off x="10632579" y="1201936"/>
            <a:ext cx="340162" cy="340162"/>
          </a:xfrm>
          <a:prstGeom prst="roundRect">
            <a:avLst>
              <a:gd name="adj" fmla="val 268813"/>
            </a:avLst>
          </a:prstGeom>
          <a:solidFill>
            <a:srgbClr val="A2B9F9"/>
          </a:solidFill>
          <a:ln/>
        </p:spPr>
        <p:txBody>
          <a:bodyPr/>
          <a:lstStyle/>
          <a:p>
            <a:endParaRPr lang="en-IN"/>
          </a:p>
        </p:txBody>
      </p:sp>
      <p:pic>
        <p:nvPicPr>
          <p:cNvPr id="15" name="Image 1"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734615" y="1303853"/>
            <a:ext cx="136088" cy="136088"/>
          </a:xfrm>
          <a:prstGeom prst="rect">
            <a:avLst/>
          </a:prstGeom>
        </p:spPr>
      </p:pic>
      <p:sp>
        <p:nvSpPr>
          <p:cNvPr id="16" name="Text 12"/>
          <p:cNvSpPr/>
          <p:nvPr/>
        </p:nvSpPr>
        <p:spPr>
          <a:xfrm>
            <a:off x="7500461" y="1655445"/>
            <a:ext cx="4268986" cy="177165"/>
          </a:xfrm>
          <a:prstGeom prst="rect">
            <a:avLst/>
          </a:prstGeom>
          <a:noFill/>
          <a:ln/>
        </p:spPr>
        <p:txBody>
          <a:bodyPr wrap="none" lIns="0" tIns="0" rIns="0" bIns="0" rtlCol="0" anchor="t"/>
          <a:lstStyle/>
          <a:p>
            <a:pPr marL="0" indent="0" algn="l">
              <a:lnSpc>
                <a:spcPts val="1350"/>
              </a:lnSpc>
              <a:buNone/>
            </a:pPr>
            <a:r>
              <a:rPr lang="en-US" sz="1200" dirty="0">
                <a:solidFill>
                  <a:srgbClr val="666666"/>
                </a:solidFill>
                <a:latin typeface="Outfit Medium" pitchFamily="34" charset="0"/>
                <a:ea typeface="Outfit Medium" pitchFamily="34" charset="-122"/>
                <a:cs typeface="Outfit Medium" pitchFamily="34" charset="-120"/>
              </a:rPr>
              <a:t>RACE Act (Research to Accelerate Cures and Equity for Children Act)</a:t>
            </a:r>
            <a:endParaRPr lang="en-US" sz="1200" dirty="0"/>
          </a:p>
        </p:txBody>
      </p:sp>
      <p:sp>
        <p:nvSpPr>
          <p:cNvPr id="17" name="Text 13"/>
          <p:cNvSpPr/>
          <p:nvPr/>
        </p:nvSpPr>
        <p:spPr>
          <a:xfrm>
            <a:off x="7500461" y="1900595"/>
            <a:ext cx="6604516" cy="181451"/>
          </a:xfrm>
          <a:prstGeom prst="rect">
            <a:avLst/>
          </a:prstGeom>
          <a:noFill/>
          <a:ln/>
        </p:spPr>
        <p:txBody>
          <a:bodyPr wrap="none" lIns="0" tIns="0" rIns="0" bIns="0" rtlCol="0" anchor="t"/>
          <a:lstStyle/>
          <a:p>
            <a:pPr marL="342900" indent="-342900" algn="l">
              <a:lnSpc>
                <a:spcPts val="1400"/>
              </a:lnSpc>
              <a:buSzPct val="100000"/>
              <a:buChar char="•"/>
            </a:pPr>
            <a:r>
              <a:rPr lang="en-US" sz="1400" dirty="0">
                <a:solidFill>
                  <a:srgbClr val="666666"/>
                </a:solidFill>
                <a:latin typeface="IBM Plex Sans" pitchFamily="34" charset="0"/>
                <a:ea typeface="IBM Plex Sans" pitchFamily="34" charset="-122"/>
                <a:cs typeface="IBM Plex Sans" pitchFamily="34" charset="-120"/>
              </a:rPr>
              <a:t>Mandates pediatric studies for molecularly targeted drugs.	</a:t>
            </a:r>
            <a:endParaRPr lang="en-US" sz="1400" dirty="0"/>
          </a:p>
        </p:txBody>
      </p:sp>
      <p:sp>
        <p:nvSpPr>
          <p:cNvPr id="18" name="Text 14"/>
          <p:cNvSpPr/>
          <p:nvPr/>
        </p:nvSpPr>
        <p:spPr>
          <a:xfrm>
            <a:off x="7500461" y="2121694"/>
            <a:ext cx="6604516" cy="181451"/>
          </a:xfrm>
          <a:prstGeom prst="rect">
            <a:avLst/>
          </a:prstGeom>
          <a:noFill/>
          <a:ln/>
        </p:spPr>
        <p:txBody>
          <a:bodyPr wrap="none" lIns="0" tIns="0" rIns="0" bIns="0" rtlCol="0" anchor="t"/>
          <a:lstStyle/>
          <a:p>
            <a:pPr marL="342900" indent="-342900" algn="l">
              <a:lnSpc>
                <a:spcPts val="1400"/>
              </a:lnSpc>
              <a:buSzPct val="100000"/>
              <a:buChar char="•"/>
            </a:pPr>
            <a:r>
              <a:rPr lang="en-US" sz="1400" dirty="0">
                <a:solidFill>
                  <a:srgbClr val="666666"/>
                </a:solidFill>
                <a:latin typeface="IBM Plex Sans" pitchFamily="34" charset="0"/>
                <a:ea typeface="IBM Plex Sans" pitchFamily="34" charset="-122"/>
                <a:cs typeface="IBM Plex Sans" pitchFamily="34" charset="-120"/>
              </a:rPr>
              <a:t>Triggered by molecular relevance to pediatric cancers.</a:t>
            </a:r>
            <a:endParaRPr lang="en-US" sz="1400" dirty="0"/>
          </a:p>
        </p:txBody>
      </p:sp>
      <p:sp>
        <p:nvSpPr>
          <p:cNvPr id="19" name="Text 15"/>
          <p:cNvSpPr/>
          <p:nvPr/>
        </p:nvSpPr>
        <p:spPr>
          <a:xfrm>
            <a:off x="7500461" y="2342793"/>
            <a:ext cx="6604516" cy="181451"/>
          </a:xfrm>
          <a:prstGeom prst="rect">
            <a:avLst/>
          </a:prstGeom>
          <a:noFill/>
          <a:ln/>
        </p:spPr>
        <p:txBody>
          <a:bodyPr wrap="none" lIns="0" tIns="0" rIns="0" bIns="0" rtlCol="0" anchor="t"/>
          <a:lstStyle/>
          <a:p>
            <a:pPr marL="342900" indent="-342900" algn="l">
              <a:lnSpc>
                <a:spcPts val="1400"/>
              </a:lnSpc>
              <a:buSzPct val="100000"/>
              <a:buChar char="•"/>
            </a:pPr>
            <a:r>
              <a:rPr lang="en-US" sz="1400" b="1" dirty="0">
                <a:solidFill>
                  <a:srgbClr val="666666"/>
                </a:solidFill>
                <a:latin typeface="IBM Plex Sans" pitchFamily="34" charset="0"/>
                <a:ea typeface="IBM Plex Sans" pitchFamily="34" charset="-122"/>
                <a:cs typeface="IBM Plex Sans" pitchFamily="34" charset="-120"/>
              </a:rPr>
              <a:t>Requires an iPSP despite PREA exemptions.</a:t>
            </a:r>
            <a:endParaRPr lang="en-US" sz="1400" dirty="0"/>
          </a:p>
        </p:txBody>
      </p:sp>
      <p:sp>
        <p:nvSpPr>
          <p:cNvPr id="20" name="Text 16"/>
          <p:cNvSpPr/>
          <p:nvPr/>
        </p:nvSpPr>
        <p:spPr>
          <a:xfrm>
            <a:off x="396835" y="2780347"/>
            <a:ext cx="13836729" cy="388621"/>
          </a:xfrm>
          <a:prstGeom prst="rect">
            <a:avLst/>
          </a:prstGeom>
          <a:noFill/>
          <a:ln/>
        </p:spPr>
        <p:txBody>
          <a:bodyPr wrap="none" lIns="0" tIns="0" rIns="0" bIns="0" rtlCol="0" anchor="t"/>
          <a:lstStyle/>
          <a:p>
            <a:pPr marL="0" indent="0" algn="l">
              <a:lnSpc>
                <a:spcPts val="1400"/>
              </a:lnSpc>
              <a:buNone/>
            </a:pPr>
            <a:r>
              <a:rPr lang="en-US" sz="1400" dirty="0">
                <a:solidFill>
                  <a:srgbClr val="666666"/>
                </a:solidFill>
                <a:latin typeface="IBM Plex Sans" pitchFamily="34" charset="0"/>
                <a:ea typeface="IBM Plex Sans" pitchFamily="34" charset="-122"/>
                <a:cs typeface="IBM Plex Sans" pitchFamily="34" charset="-120"/>
              </a:rPr>
              <a:t>Avapritinib targets KIT and PDGFRA mutations, implicated in both adult GIST and various rare pediatric cancers. </a:t>
            </a:r>
            <a:br>
              <a:rPr lang="en-US" sz="1400" dirty="0">
                <a:solidFill>
                  <a:srgbClr val="666666"/>
                </a:solidFill>
                <a:latin typeface="IBM Plex Sans" pitchFamily="34" charset="0"/>
                <a:ea typeface="IBM Plex Sans" pitchFamily="34" charset="-122"/>
                <a:cs typeface="IBM Plex Sans" pitchFamily="34" charset="-120"/>
              </a:rPr>
            </a:br>
            <a:r>
              <a:rPr lang="en-US" sz="1400" dirty="0">
                <a:solidFill>
                  <a:srgbClr val="666666"/>
                </a:solidFill>
                <a:latin typeface="IBM Plex Sans" pitchFamily="34" charset="0"/>
                <a:ea typeface="IBM Plex Sans" pitchFamily="34" charset="-122"/>
                <a:cs typeface="IBM Plex Sans" pitchFamily="34" charset="-120"/>
              </a:rPr>
              <a:t>This molecular relevance is precisely what triggers the RACE Act's mandate for pediatric investigation.</a:t>
            </a:r>
            <a:endParaRPr lang="en-US" sz="1400" dirty="0"/>
          </a:p>
        </p:txBody>
      </p:sp>
      <p:pic>
        <p:nvPicPr>
          <p:cNvPr id="21" name="Image 2" descr="preencoded.png"/>
          <p:cNvPicPr>
            <a:picLocks noChangeAspect="1"/>
          </p:cNvPicPr>
          <p:nvPr/>
        </p:nvPicPr>
        <p:blipFill>
          <a:blip r:embed="rId6"/>
          <a:stretch>
            <a:fillRect/>
          </a:stretch>
        </p:blipFill>
        <p:spPr>
          <a:xfrm>
            <a:off x="396835" y="3089316"/>
            <a:ext cx="13836729" cy="3484840"/>
          </a:xfrm>
          <a:prstGeom prst="rect">
            <a:avLst/>
          </a:prstGeom>
        </p:spPr>
      </p:pic>
      <p:sp>
        <p:nvSpPr>
          <p:cNvPr id="22" name="Text 17"/>
          <p:cNvSpPr/>
          <p:nvPr/>
        </p:nvSpPr>
        <p:spPr>
          <a:xfrm>
            <a:off x="5041713" y="6157393"/>
            <a:ext cx="1622812" cy="377203"/>
          </a:xfrm>
          <a:prstGeom prst="rect">
            <a:avLst/>
          </a:prstGeom>
          <a:noFill/>
          <a:ln/>
        </p:spPr>
        <p:txBody>
          <a:bodyPr wrap="none" lIns="0" tIns="0" rIns="0" bIns="0" rtlCol="0" anchor="t"/>
          <a:lstStyle/>
          <a:p>
            <a:pPr marL="0" indent="0" algn="ctr">
              <a:lnSpc>
                <a:spcPts val="1650"/>
              </a:lnSpc>
              <a:buNone/>
            </a:pPr>
            <a:r>
              <a:rPr lang="en-US" sz="1350" dirty="0">
                <a:solidFill>
                  <a:srgbClr val="000000"/>
                </a:solidFill>
                <a:latin typeface="Outfit Medium" pitchFamily="34" charset="0"/>
                <a:ea typeface="Outfit Medium" pitchFamily="34" charset="-122"/>
                <a:cs typeface="Outfit Medium" pitchFamily="34" charset="-120"/>
              </a:rPr>
              <a:t>PREA</a:t>
            </a:r>
            <a:endParaRPr lang="en-US" sz="1350" dirty="0"/>
          </a:p>
        </p:txBody>
      </p:sp>
      <p:sp>
        <p:nvSpPr>
          <p:cNvPr id="23" name="Text 18"/>
          <p:cNvSpPr/>
          <p:nvPr/>
        </p:nvSpPr>
        <p:spPr>
          <a:xfrm>
            <a:off x="8112984" y="6157393"/>
            <a:ext cx="1622812" cy="377203"/>
          </a:xfrm>
          <a:prstGeom prst="rect">
            <a:avLst/>
          </a:prstGeom>
          <a:noFill/>
          <a:ln/>
        </p:spPr>
        <p:txBody>
          <a:bodyPr wrap="none" lIns="0" tIns="0" rIns="0" bIns="0" rtlCol="0" anchor="t"/>
          <a:lstStyle/>
          <a:p>
            <a:pPr marL="0" indent="0" algn="ctr">
              <a:lnSpc>
                <a:spcPts val="1650"/>
              </a:lnSpc>
              <a:buNone/>
            </a:pPr>
            <a:r>
              <a:rPr lang="en-US" sz="1350" dirty="0">
                <a:solidFill>
                  <a:srgbClr val="000000"/>
                </a:solidFill>
                <a:latin typeface="Outfit Medium" pitchFamily="34" charset="0"/>
                <a:ea typeface="Outfit Medium" pitchFamily="34" charset="-122"/>
                <a:cs typeface="Outfit Medium" pitchFamily="34" charset="-120"/>
              </a:rPr>
              <a:t>RACE Act</a:t>
            </a:r>
            <a:endParaRPr lang="en-US" sz="1350" dirty="0"/>
          </a:p>
        </p:txBody>
      </p:sp>
      <p:sp>
        <p:nvSpPr>
          <p:cNvPr id="24" name="Text 19"/>
          <p:cNvSpPr/>
          <p:nvPr/>
        </p:nvSpPr>
        <p:spPr>
          <a:xfrm>
            <a:off x="10943055" y="6232833"/>
            <a:ext cx="2950567" cy="2048003"/>
          </a:xfrm>
          <a:prstGeom prst="rect">
            <a:avLst/>
          </a:prstGeom>
          <a:noFill/>
          <a:ln/>
        </p:spPr>
        <p:txBody>
          <a:bodyPr wrap="none" lIns="0" tIns="0" rIns="0" bIns="0" rtlCol="0" anchor="t"/>
          <a:lstStyle/>
          <a:p>
            <a:pPr marL="0" indent="0" algn="l">
              <a:lnSpc>
                <a:spcPts val="1350"/>
              </a:lnSpc>
              <a:buNone/>
            </a:pPr>
            <a:r>
              <a:rPr lang="en-US" sz="1200" dirty="0">
                <a:solidFill>
                  <a:srgbClr val="666666"/>
                </a:solidFill>
                <a:latin typeface="IBM Plex Sans" pitchFamily="34" charset="0"/>
                <a:ea typeface="IBM Plex Sans" pitchFamily="34" charset="-122"/>
                <a:cs typeface="IBM Plex Sans" pitchFamily="34" charset="-120"/>
              </a:rPr>
              <a:t>iPSP is Required</a:t>
            </a:r>
            <a:endParaRPr lang="en-US" sz="1200" dirty="0"/>
          </a:p>
        </p:txBody>
      </p:sp>
      <p:pic>
        <p:nvPicPr>
          <p:cNvPr id="25" name="Image 3"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261033" y="6287849"/>
            <a:ext cx="371546" cy="371544"/>
          </a:xfrm>
          <a:prstGeom prst="rect">
            <a:avLst/>
          </a:prstGeom>
        </p:spPr>
      </p:pic>
      <p:sp>
        <p:nvSpPr>
          <p:cNvPr id="26" name="Text 20"/>
          <p:cNvSpPr/>
          <p:nvPr/>
        </p:nvSpPr>
        <p:spPr>
          <a:xfrm>
            <a:off x="10889409" y="4227161"/>
            <a:ext cx="3017624" cy="603525"/>
          </a:xfrm>
          <a:prstGeom prst="rect">
            <a:avLst/>
          </a:prstGeom>
          <a:noFill/>
          <a:ln/>
        </p:spPr>
        <p:txBody>
          <a:bodyPr wrap="square" lIns="0" tIns="0" rIns="0" bIns="0" rtlCol="0" anchor="t"/>
          <a:lstStyle/>
          <a:p>
            <a:pPr marL="0" indent="0" algn="l">
              <a:lnSpc>
                <a:spcPts val="1350"/>
              </a:lnSpc>
              <a:buNone/>
            </a:pPr>
            <a:r>
              <a:rPr lang="en-US" sz="1200" dirty="0">
                <a:solidFill>
                  <a:srgbClr val="666666"/>
                </a:solidFill>
                <a:latin typeface="IBM Plex Sans" pitchFamily="34" charset="0"/>
                <a:ea typeface="IBM Plex Sans" pitchFamily="34" charset="-122"/>
                <a:cs typeface="IBM Plex Sans" pitchFamily="34" charset="-120"/>
              </a:rPr>
              <a:t>Molecular target relevant in pediatrics</a:t>
            </a:r>
            <a:endParaRPr lang="en-US" sz="1200" dirty="0"/>
          </a:p>
        </p:txBody>
      </p:sp>
      <p:pic>
        <p:nvPicPr>
          <p:cNvPr id="27" name="Image 4" descr="preencoded.png"/>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150090" y="4313917"/>
            <a:ext cx="376156" cy="376155"/>
          </a:xfrm>
          <a:prstGeom prst="rect">
            <a:avLst/>
          </a:prstGeom>
        </p:spPr>
      </p:pic>
      <p:sp>
        <p:nvSpPr>
          <p:cNvPr id="28" name="Text 21"/>
          <p:cNvSpPr/>
          <p:nvPr/>
        </p:nvSpPr>
        <p:spPr>
          <a:xfrm>
            <a:off x="1523971" y="6232833"/>
            <a:ext cx="2937155" cy="301763"/>
          </a:xfrm>
          <a:prstGeom prst="rect">
            <a:avLst/>
          </a:prstGeom>
          <a:noFill/>
          <a:ln/>
        </p:spPr>
        <p:txBody>
          <a:bodyPr wrap="none" lIns="0" tIns="0" rIns="0" bIns="0" rtlCol="0" anchor="t"/>
          <a:lstStyle/>
          <a:p>
            <a:pPr marL="0" indent="0" algn="r">
              <a:lnSpc>
                <a:spcPts val="1350"/>
              </a:lnSpc>
              <a:buNone/>
            </a:pPr>
            <a:r>
              <a:rPr lang="en-US" sz="1200" dirty="0">
                <a:solidFill>
                  <a:srgbClr val="666666"/>
                </a:solidFill>
                <a:latin typeface="IBM Plex Sans" pitchFamily="34" charset="0"/>
                <a:ea typeface="IBM Plex Sans" pitchFamily="34" charset="-122"/>
                <a:cs typeface="IBM Plex Sans" pitchFamily="34" charset="-120"/>
              </a:rPr>
              <a:t>No iPSP mandated</a:t>
            </a:r>
            <a:endParaRPr lang="en-US" sz="1200" dirty="0"/>
          </a:p>
        </p:txBody>
      </p:sp>
      <p:pic>
        <p:nvPicPr>
          <p:cNvPr id="29" name="Image 5" descr="preencoded.png"/>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572724" y="6102076"/>
            <a:ext cx="371545" cy="371546"/>
          </a:xfrm>
          <a:prstGeom prst="rect">
            <a:avLst/>
          </a:prstGeom>
        </p:spPr>
      </p:pic>
      <p:sp>
        <p:nvSpPr>
          <p:cNvPr id="30" name="Text 22"/>
          <p:cNvSpPr/>
          <p:nvPr/>
        </p:nvSpPr>
        <p:spPr>
          <a:xfrm>
            <a:off x="844071" y="4227161"/>
            <a:ext cx="3017625" cy="603525"/>
          </a:xfrm>
          <a:prstGeom prst="rect">
            <a:avLst/>
          </a:prstGeom>
          <a:noFill/>
          <a:ln/>
        </p:spPr>
        <p:txBody>
          <a:bodyPr wrap="square" lIns="0" tIns="0" rIns="0" bIns="0" rtlCol="0" anchor="t"/>
          <a:lstStyle/>
          <a:p>
            <a:pPr marL="0" indent="0" algn="r">
              <a:lnSpc>
                <a:spcPts val="1350"/>
              </a:lnSpc>
              <a:buNone/>
            </a:pPr>
            <a:r>
              <a:rPr lang="en-US" sz="1200" dirty="0">
                <a:solidFill>
                  <a:srgbClr val="666666"/>
                </a:solidFill>
                <a:latin typeface="IBM Plex Sans" pitchFamily="34" charset="0"/>
                <a:ea typeface="IBM Plex Sans" pitchFamily="34" charset="-122"/>
                <a:cs typeface="IBM Plex Sans" pitchFamily="34" charset="-120"/>
              </a:rPr>
              <a:t>Orphan Drug Exemption for GIST</a:t>
            </a:r>
            <a:endParaRPr lang="en-US" sz="1200" dirty="0"/>
          </a:p>
        </p:txBody>
      </p:sp>
      <p:pic>
        <p:nvPicPr>
          <p:cNvPr id="31" name="Image 6" descr="preencoded.png"/>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201179" y="4316222"/>
            <a:ext cx="371545" cy="371545"/>
          </a:xfrm>
          <a:prstGeom prst="rect">
            <a:avLst/>
          </a:prstGeom>
        </p:spPr>
      </p:pic>
      <p:sp>
        <p:nvSpPr>
          <p:cNvPr id="32" name="Text 23"/>
          <p:cNvSpPr/>
          <p:nvPr/>
        </p:nvSpPr>
        <p:spPr>
          <a:xfrm>
            <a:off x="396835" y="6925748"/>
            <a:ext cx="13836729" cy="677128"/>
          </a:xfrm>
          <a:prstGeom prst="rect">
            <a:avLst/>
          </a:prstGeom>
          <a:noFill/>
          <a:ln/>
        </p:spPr>
        <p:txBody>
          <a:bodyPr wrap="square" lIns="0" tIns="0" rIns="0" bIns="0" rtlCol="0" anchor="t"/>
          <a:lstStyle/>
          <a:p>
            <a:pPr marL="0" indent="0" algn="l">
              <a:lnSpc>
                <a:spcPts val="1400"/>
              </a:lnSpc>
              <a:buNone/>
            </a:pPr>
            <a:r>
              <a:rPr lang="en-US" sz="1400" dirty="0">
                <a:solidFill>
                  <a:srgbClr val="666666"/>
                </a:solidFill>
                <a:latin typeface="IBM Plex Sans" pitchFamily="34" charset="0"/>
                <a:ea typeface="IBM Plex Sans" pitchFamily="34" charset="-122"/>
                <a:cs typeface="IBM Plex Sans" pitchFamily="34" charset="-120"/>
              </a:rPr>
              <a:t>For Blueprint Medicines, navigating this complex regulatory landscape means proactively engaging with the FDA. Despite the PREA exemption for adult GIST, the RACE Act compels them to assess Avapritinib's safety and efficacy in pediatric populations. This ensures that advancements in targeted therapies are systematically evaluated for their potential to treat life-threatening pediatric cancers, underscoring a commitment to exploring full therapeutic potential across all age groups.</a:t>
            </a:r>
            <a:endParaRPr lang="en-US" sz="1400" dirty="0"/>
          </a:p>
        </p:txBody>
      </p:sp>
      <p:sp>
        <p:nvSpPr>
          <p:cNvPr id="33" name="Rectangle 32">
            <a:extLst>
              <a:ext uri="{FF2B5EF4-FFF2-40B4-BE49-F238E27FC236}">
                <a16:creationId xmlns:a16="http://schemas.microsoft.com/office/drawing/2014/main" id="{E7988CA4-5580-CF44-C451-8D16FBB88D8D}"/>
              </a:ext>
            </a:extLst>
          </p:cNvPr>
          <p:cNvSpPr/>
          <p:nvPr/>
        </p:nvSpPr>
        <p:spPr>
          <a:xfrm>
            <a:off x="12860593" y="7772400"/>
            <a:ext cx="1666567" cy="4572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AVAPRITINIB </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557689" y="548164"/>
            <a:ext cx="12346186" cy="497919"/>
          </a:xfrm>
          <a:prstGeom prst="rect">
            <a:avLst/>
          </a:prstGeom>
          <a:noFill/>
          <a:ln/>
        </p:spPr>
        <p:txBody>
          <a:bodyPr wrap="none" lIns="0" tIns="0" rIns="0" bIns="0" rtlCol="0" anchor="t"/>
          <a:lstStyle/>
          <a:p>
            <a:pPr marL="0" indent="0" algn="l">
              <a:lnSpc>
                <a:spcPts val="3900"/>
              </a:lnSpc>
              <a:buNone/>
            </a:pPr>
            <a:r>
              <a:rPr lang="en-US" sz="1400" dirty="0">
                <a:solidFill>
                  <a:srgbClr val="3F6FF3"/>
                </a:solidFill>
                <a:latin typeface="Outfit Medium" pitchFamily="34" charset="0"/>
                <a:ea typeface="Outfit Medium" pitchFamily="34" charset="-122"/>
                <a:cs typeface="Outfit Medium" pitchFamily="34" charset="-120"/>
              </a:rPr>
              <a:t>EMA's Avapritinib PIP: A Balanced Approach to Pediatric Development</a:t>
            </a:r>
            <a:endParaRPr lang="en-US" sz="1400" dirty="0"/>
          </a:p>
        </p:txBody>
      </p:sp>
      <p:pic>
        <p:nvPicPr>
          <p:cNvPr id="3" name="Image 0" descr="preencoded.png"/>
          <p:cNvPicPr>
            <a:picLocks noChangeAspect="1"/>
          </p:cNvPicPr>
          <p:nvPr/>
        </p:nvPicPr>
        <p:blipFill>
          <a:blip r:embed="rId3"/>
          <a:stretch>
            <a:fillRect/>
          </a:stretch>
        </p:blipFill>
        <p:spPr>
          <a:xfrm>
            <a:off x="557689" y="1364813"/>
            <a:ext cx="796766" cy="1890355"/>
          </a:xfrm>
          <a:prstGeom prst="rect">
            <a:avLst/>
          </a:prstGeom>
        </p:spPr>
      </p:pic>
      <p:sp>
        <p:nvSpPr>
          <p:cNvPr id="4" name="Text 1"/>
          <p:cNvSpPr/>
          <p:nvPr/>
        </p:nvSpPr>
        <p:spPr>
          <a:xfrm>
            <a:off x="1513761" y="1524119"/>
            <a:ext cx="2929533" cy="248960"/>
          </a:xfrm>
          <a:prstGeom prst="rect">
            <a:avLst/>
          </a:prstGeom>
          <a:noFill/>
          <a:ln/>
        </p:spPr>
        <p:txBody>
          <a:bodyPr wrap="none" lIns="0" tIns="0" rIns="0" bIns="0" rtlCol="0" anchor="t"/>
          <a:lstStyle/>
          <a:p>
            <a:pPr marL="0" indent="0" algn="l">
              <a:lnSpc>
                <a:spcPts val="1950"/>
              </a:lnSpc>
              <a:buNone/>
            </a:pPr>
            <a:r>
              <a:rPr lang="en-US" sz="1600" dirty="0">
                <a:solidFill>
                  <a:srgbClr val="666666"/>
                </a:solidFill>
                <a:latin typeface="Outfit Medium" pitchFamily="34" charset="0"/>
                <a:ea typeface="Outfit Medium" pitchFamily="34" charset="-122"/>
                <a:cs typeface="Outfit Medium" pitchFamily="34" charset="-120"/>
              </a:rPr>
              <a:t>EMA's PIP Modification Approved</a:t>
            </a:r>
            <a:endParaRPr lang="en-US" sz="1600" dirty="0"/>
          </a:p>
        </p:txBody>
      </p:sp>
      <p:sp>
        <p:nvSpPr>
          <p:cNvPr id="5" name="Text 2"/>
          <p:cNvSpPr/>
          <p:nvPr/>
        </p:nvSpPr>
        <p:spPr>
          <a:xfrm>
            <a:off x="1513761" y="1868686"/>
            <a:ext cx="12558951" cy="255032"/>
          </a:xfrm>
          <a:prstGeom prst="rect">
            <a:avLst/>
          </a:prstGeom>
          <a:noFill/>
          <a:ln/>
        </p:spPr>
        <p:txBody>
          <a:bodyPr wrap="none" lIns="0" tIns="0" rIns="0" bIns="0" rtlCol="0" anchor="t"/>
          <a:lstStyle/>
          <a:p>
            <a:pPr marL="0" indent="0" algn="l">
              <a:lnSpc>
                <a:spcPts val="2000"/>
              </a:lnSpc>
              <a:buNone/>
            </a:pPr>
            <a:r>
              <a:rPr lang="en-US" sz="1400" dirty="0">
                <a:solidFill>
                  <a:srgbClr val="666666"/>
                </a:solidFill>
                <a:latin typeface="IBM Plex Sans" pitchFamily="34" charset="0"/>
                <a:ea typeface="IBM Plex Sans" pitchFamily="34" charset="-122"/>
                <a:cs typeface="IBM Plex Sans" pitchFamily="34" charset="-120"/>
              </a:rPr>
              <a:t>The EMA's Paediatric Committee (PDCO) issued an accepted modification to the avapritinib Paediatric Investigation Plan (PIP):</a:t>
            </a:r>
            <a:endParaRPr lang="en-US" sz="1400" dirty="0"/>
          </a:p>
        </p:txBody>
      </p:sp>
      <p:sp>
        <p:nvSpPr>
          <p:cNvPr id="6" name="Text 3"/>
          <p:cNvSpPr/>
          <p:nvPr/>
        </p:nvSpPr>
        <p:spPr>
          <a:xfrm>
            <a:off x="1513761" y="2219325"/>
            <a:ext cx="12558951" cy="255032"/>
          </a:xfrm>
          <a:prstGeom prst="rect">
            <a:avLst/>
          </a:prstGeom>
          <a:noFill/>
          <a:ln/>
        </p:spPr>
        <p:txBody>
          <a:bodyPr wrap="none" lIns="0" tIns="0" rIns="0" bIns="0" rtlCol="0" anchor="t"/>
          <a:lstStyle/>
          <a:p>
            <a:pPr marL="342900" indent="-342900" algn="l">
              <a:lnSpc>
                <a:spcPts val="2000"/>
              </a:lnSpc>
              <a:buSzPct val="100000"/>
              <a:buChar char="•"/>
            </a:pPr>
            <a:r>
              <a:rPr lang="en-US" sz="1400" dirty="0">
                <a:solidFill>
                  <a:srgbClr val="666666"/>
                </a:solidFill>
                <a:latin typeface="IBM Plex Sans" pitchFamily="34" charset="0"/>
                <a:ea typeface="IBM Plex Sans" pitchFamily="34" charset="-122"/>
                <a:cs typeface="IBM Plex Sans" pitchFamily="34" charset="-120"/>
              </a:rPr>
              <a:t>Decision: P/0363/2024</a:t>
            </a:r>
            <a:endParaRPr lang="en-US" sz="1400" dirty="0"/>
          </a:p>
        </p:txBody>
      </p:sp>
      <p:sp>
        <p:nvSpPr>
          <p:cNvPr id="7" name="Text 4"/>
          <p:cNvSpPr/>
          <p:nvPr/>
        </p:nvSpPr>
        <p:spPr>
          <a:xfrm>
            <a:off x="1513761" y="2530078"/>
            <a:ext cx="12558951" cy="255032"/>
          </a:xfrm>
          <a:prstGeom prst="rect">
            <a:avLst/>
          </a:prstGeom>
          <a:noFill/>
          <a:ln/>
        </p:spPr>
        <p:txBody>
          <a:bodyPr wrap="none" lIns="0" tIns="0" rIns="0" bIns="0" rtlCol="0" anchor="t"/>
          <a:lstStyle/>
          <a:p>
            <a:pPr marL="342900" indent="-342900" algn="l">
              <a:lnSpc>
                <a:spcPts val="2000"/>
              </a:lnSpc>
              <a:buSzPct val="100000"/>
              <a:buChar char="•"/>
            </a:pPr>
            <a:r>
              <a:rPr lang="en-US" sz="1400" dirty="0">
                <a:solidFill>
                  <a:srgbClr val="666666"/>
                </a:solidFill>
                <a:latin typeface="IBM Plex Sans" pitchFamily="34" charset="0"/>
                <a:ea typeface="IBM Plex Sans" pitchFamily="34" charset="-122"/>
                <a:cs typeface="IBM Plex Sans" pitchFamily="34" charset="-120"/>
              </a:rPr>
              <a:t>Opinion date: 6 September 2024</a:t>
            </a:r>
            <a:endParaRPr lang="en-US" sz="1400" dirty="0"/>
          </a:p>
        </p:txBody>
      </p:sp>
      <p:sp>
        <p:nvSpPr>
          <p:cNvPr id="8" name="Text 5"/>
          <p:cNvSpPr/>
          <p:nvPr/>
        </p:nvSpPr>
        <p:spPr>
          <a:xfrm>
            <a:off x="1513761" y="2840831"/>
            <a:ext cx="12558951" cy="255032"/>
          </a:xfrm>
          <a:prstGeom prst="rect">
            <a:avLst/>
          </a:prstGeom>
          <a:noFill/>
          <a:ln/>
        </p:spPr>
        <p:txBody>
          <a:bodyPr wrap="none" lIns="0" tIns="0" rIns="0" bIns="0" rtlCol="0" anchor="t"/>
          <a:lstStyle/>
          <a:p>
            <a:pPr marL="342900" indent="-342900" algn="l">
              <a:lnSpc>
                <a:spcPts val="2000"/>
              </a:lnSpc>
              <a:buSzPct val="100000"/>
              <a:buChar char="•"/>
            </a:pPr>
            <a:r>
              <a:rPr lang="en-US" sz="1400" dirty="0">
                <a:solidFill>
                  <a:srgbClr val="666666"/>
                </a:solidFill>
                <a:latin typeface="IBM Plex Sans" pitchFamily="34" charset="0"/>
                <a:ea typeface="IBM Plex Sans" pitchFamily="34" charset="-122"/>
                <a:cs typeface="IBM Plex Sans" pitchFamily="34" charset="-120"/>
              </a:rPr>
              <a:t>Final decision date: 25 October 2024</a:t>
            </a:r>
            <a:endParaRPr lang="en-US" sz="1400" dirty="0"/>
          </a:p>
        </p:txBody>
      </p:sp>
      <p:pic>
        <p:nvPicPr>
          <p:cNvPr id="9" name="Image 1" descr="preencoded.png"/>
          <p:cNvPicPr>
            <a:picLocks noChangeAspect="1"/>
          </p:cNvPicPr>
          <p:nvPr/>
        </p:nvPicPr>
        <p:blipFill>
          <a:blip r:embed="rId4"/>
          <a:stretch>
            <a:fillRect/>
          </a:stretch>
        </p:blipFill>
        <p:spPr>
          <a:xfrm>
            <a:off x="557689" y="3255169"/>
            <a:ext cx="796766" cy="1579602"/>
          </a:xfrm>
          <a:prstGeom prst="rect">
            <a:avLst/>
          </a:prstGeom>
        </p:spPr>
      </p:pic>
      <p:sp>
        <p:nvSpPr>
          <p:cNvPr id="10" name="Text 6"/>
          <p:cNvSpPr/>
          <p:nvPr/>
        </p:nvSpPr>
        <p:spPr>
          <a:xfrm>
            <a:off x="1513761" y="3414474"/>
            <a:ext cx="3205520" cy="248960"/>
          </a:xfrm>
          <a:prstGeom prst="rect">
            <a:avLst/>
          </a:prstGeom>
          <a:noFill/>
          <a:ln/>
        </p:spPr>
        <p:txBody>
          <a:bodyPr wrap="none" lIns="0" tIns="0" rIns="0" bIns="0" rtlCol="0" anchor="t"/>
          <a:lstStyle/>
          <a:p>
            <a:pPr marL="0" indent="0" algn="l">
              <a:lnSpc>
                <a:spcPts val="1950"/>
              </a:lnSpc>
              <a:buNone/>
            </a:pPr>
            <a:r>
              <a:rPr lang="en-US" sz="1600" dirty="0">
                <a:solidFill>
                  <a:srgbClr val="666666"/>
                </a:solidFill>
                <a:latin typeface="Outfit Medium" pitchFamily="34" charset="0"/>
                <a:ea typeface="Outfit Medium" pitchFamily="34" charset="-122"/>
                <a:cs typeface="Outfit Medium" pitchFamily="34" charset="-120"/>
              </a:rPr>
              <a:t>Waiver for Infants (Birth to &lt;2 years)</a:t>
            </a:r>
            <a:endParaRPr lang="en-US" sz="1600" dirty="0"/>
          </a:p>
        </p:txBody>
      </p:sp>
      <p:sp>
        <p:nvSpPr>
          <p:cNvPr id="11" name="Text 7"/>
          <p:cNvSpPr/>
          <p:nvPr/>
        </p:nvSpPr>
        <p:spPr>
          <a:xfrm>
            <a:off x="1513761" y="3759041"/>
            <a:ext cx="12558951" cy="255032"/>
          </a:xfrm>
          <a:prstGeom prst="rect">
            <a:avLst/>
          </a:prstGeom>
          <a:noFill/>
          <a:ln/>
        </p:spPr>
        <p:txBody>
          <a:bodyPr wrap="none" lIns="0" tIns="0" rIns="0" bIns="0" rtlCol="0" anchor="t"/>
          <a:lstStyle/>
          <a:p>
            <a:pPr marL="0" indent="0" algn="l">
              <a:lnSpc>
                <a:spcPts val="2000"/>
              </a:lnSpc>
              <a:buNone/>
            </a:pPr>
            <a:r>
              <a:rPr lang="en-US" sz="1400" dirty="0">
                <a:solidFill>
                  <a:srgbClr val="666666"/>
                </a:solidFill>
                <a:latin typeface="IBM Plex Sans" pitchFamily="34" charset="0"/>
                <a:ea typeface="IBM Plex Sans" pitchFamily="34" charset="-122"/>
                <a:cs typeface="IBM Plex Sans" pitchFamily="34" charset="-120"/>
              </a:rPr>
              <a:t>A waiver was granted for the pediatric population from birth to &lt;2 years for solid tumor indications due to:</a:t>
            </a:r>
            <a:endParaRPr lang="en-US" sz="1400" dirty="0"/>
          </a:p>
        </p:txBody>
      </p:sp>
      <p:sp>
        <p:nvSpPr>
          <p:cNvPr id="12" name="Text 8"/>
          <p:cNvSpPr/>
          <p:nvPr/>
        </p:nvSpPr>
        <p:spPr>
          <a:xfrm>
            <a:off x="1513761" y="4109680"/>
            <a:ext cx="12558951" cy="255032"/>
          </a:xfrm>
          <a:prstGeom prst="rect">
            <a:avLst/>
          </a:prstGeom>
          <a:noFill/>
          <a:ln/>
        </p:spPr>
        <p:txBody>
          <a:bodyPr wrap="none" lIns="0" tIns="0" rIns="0" bIns="0" rtlCol="0" anchor="t"/>
          <a:lstStyle/>
          <a:p>
            <a:pPr marL="342900" indent="-342900" algn="l">
              <a:lnSpc>
                <a:spcPts val="2000"/>
              </a:lnSpc>
              <a:buSzPct val="100000"/>
              <a:buChar char="•"/>
            </a:pPr>
            <a:r>
              <a:rPr lang="en-US" sz="1400" dirty="0">
                <a:solidFill>
                  <a:srgbClr val="666666"/>
                </a:solidFill>
                <a:latin typeface="IBM Plex Sans" pitchFamily="34" charset="0"/>
                <a:ea typeface="IBM Plex Sans" pitchFamily="34" charset="-122"/>
                <a:cs typeface="IBM Plex Sans" pitchFamily="34" charset="-120"/>
              </a:rPr>
              <a:t>Lack of significant expected therapeutic benefit in this age group.</a:t>
            </a:r>
            <a:endParaRPr lang="en-US" sz="1400" dirty="0"/>
          </a:p>
        </p:txBody>
      </p:sp>
      <p:sp>
        <p:nvSpPr>
          <p:cNvPr id="13" name="Text 9"/>
          <p:cNvSpPr/>
          <p:nvPr/>
        </p:nvSpPr>
        <p:spPr>
          <a:xfrm>
            <a:off x="1513761" y="4420433"/>
            <a:ext cx="12558951" cy="255032"/>
          </a:xfrm>
          <a:prstGeom prst="rect">
            <a:avLst/>
          </a:prstGeom>
          <a:noFill/>
          <a:ln/>
        </p:spPr>
        <p:txBody>
          <a:bodyPr wrap="none" lIns="0" tIns="0" rIns="0" bIns="0" rtlCol="0" anchor="t"/>
          <a:lstStyle/>
          <a:p>
            <a:pPr marL="342900" indent="-342900" algn="l">
              <a:lnSpc>
                <a:spcPts val="2000"/>
              </a:lnSpc>
              <a:buSzPct val="100000"/>
              <a:buChar char="•"/>
            </a:pPr>
            <a:r>
              <a:rPr lang="en-US" sz="1400" dirty="0">
                <a:solidFill>
                  <a:srgbClr val="666666"/>
                </a:solidFill>
                <a:latin typeface="IBM Plex Sans" pitchFamily="34" charset="0"/>
                <a:ea typeface="IBM Plex Sans" pitchFamily="34" charset="-122"/>
                <a:cs typeface="IBM Plex Sans" pitchFamily="34" charset="-120"/>
              </a:rPr>
              <a:t>Clinical studies considered not feasible.</a:t>
            </a:r>
            <a:endParaRPr lang="en-US" sz="1400" dirty="0"/>
          </a:p>
        </p:txBody>
      </p:sp>
      <p:pic>
        <p:nvPicPr>
          <p:cNvPr id="14" name="Image 2" descr="preencoded.png"/>
          <p:cNvPicPr>
            <a:picLocks noChangeAspect="1"/>
          </p:cNvPicPr>
          <p:nvPr/>
        </p:nvPicPr>
        <p:blipFill>
          <a:blip r:embed="rId5"/>
          <a:stretch>
            <a:fillRect/>
          </a:stretch>
        </p:blipFill>
        <p:spPr>
          <a:xfrm>
            <a:off x="557689" y="4834771"/>
            <a:ext cx="796766" cy="1890355"/>
          </a:xfrm>
          <a:prstGeom prst="rect">
            <a:avLst/>
          </a:prstGeom>
        </p:spPr>
      </p:pic>
      <p:sp>
        <p:nvSpPr>
          <p:cNvPr id="15" name="Text 10"/>
          <p:cNvSpPr/>
          <p:nvPr/>
        </p:nvSpPr>
        <p:spPr>
          <a:xfrm>
            <a:off x="1513761" y="4994077"/>
            <a:ext cx="2978348" cy="248960"/>
          </a:xfrm>
          <a:prstGeom prst="rect">
            <a:avLst/>
          </a:prstGeom>
          <a:noFill/>
          <a:ln/>
        </p:spPr>
        <p:txBody>
          <a:bodyPr wrap="none" lIns="0" tIns="0" rIns="0" bIns="0" rtlCol="0" anchor="t"/>
          <a:lstStyle/>
          <a:p>
            <a:pPr marL="0" indent="0" algn="l">
              <a:lnSpc>
                <a:spcPts val="1950"/>
              </a:lnSpc>
              <a:buNone/>
            </a:pPr>
            <a:r>
              <a:rPr lang="en-US" sz="1600" dirty="0">
                <a:solidFill>
                  <a:srgbClr val="666666"/>
                </a:solidFill>
                <a:latin typeface="Outfit Medium" pitchFamily="34" charset="0"/>
                <a:ea typeface="Outfit Medium" pitchFamily="34" charset="-122"/>
                <a:cs typeface="Outfit Medium" pitchFamily="34" charset="-120"/>
              </a:rPr>
              <a:t>Required Measures (Ages 2 to &lt;18)</a:t>
            </a:r>
            <a:endParaRPr lang="en-US" sz="1600" dirty="0"/>
          </a:p>
        </p:txBody>
      </p:sp>
      <p:sp>
        <p:nvSpPr>
          <p:cNvPr id="16" name="Text 11"/>
          <p:cNvSpPr/>
          <p:nvPr/>
        </p:nvSpPr>
        <p:spPr>
          <a:xfrm>
            <a:off x="1513761" y="5338643"/>
            <a:ext cx="12558951" cy="255032"/>
          </a:xfrm>
          <a:prstGeom prst="rect">
            <a:avLst/>
          </a:prstGeom>
          <a:noFill/>
          <a:ln/>
        </p:spPr>
        <p:txBody>
          <a:bodyPr wrap="none" lIns="0" tIns="0" rIns="0" bIns="0" rtlCol="0" anchor="t"/>
          <a:lstStyle/>
          <a:p>
            <a:pPr marL="0" indent="0" algn="l">
              <a:lnSpc>
                <a:spcPts val="2000"/>
              </a:lnSpc>
              <a:buNone/>
            </a:pPr>
            <a:r>
              <a:rPr lang="en-US" sz="1400" dirty="0">
                <a:solidFill>
                  <a:srgbClr val="666666"/>
                </a:solidFill>
                <a:latin typeface="IBM Plex Sans" pitchFamily="34" charset="0"/>
                <a:ea typeface="IBM Plex Sans" pitchFamily="34" charset="-122"/>
                <a:cs typeface="IBM Plex Sans" pitchFamily="34" charset="-120"/>
              </a:rPr>
              <a:t>The EMA requires pediatric development for ages 2 to &lt;18 years, including:</a:t>
            </a:r>
            <a:endParaRPr lang="en-US" sz="1400" dirty="0"/>
          </a:p>
        </p:txBody>
      </p:sp>
      <p:sp>
        <p:nvSpPr>
          <p:cNvPr id="17" name="Text 12"/>
          <p:cNvSpPr/>
          <p:nvPr/>
        </p:nvSpPr>
        <p:spPr>
          <a:xfrm>
            <a:off x="1513761" y="5689282"/>
            <a:ext cx="12558951" cy="255032"/>
          </a:xfrm>
          <a:prstGeom prst="rect">
            <a:avLst/>
          </a:prstGeom>
          <a:noFill/>
          <a:ln/>
        </p:spPr>
        <p:txBody>
          <a:bodyPr wrap="none" lIns="0" tIns="0" rIns="0" bIns="0" rtlCol="0" anchor="t"/>
          <a:lstStyle/>
          <a:p>
            <a:pPr marL="342900" indent="-342900" algn="l">
              <a:lnSpc>
                <a:spcPts val="2000"/>
              </a:lnSpc>
              <a:buSzPct val="100000"/>
              <a:buChar char="•"/>
            </a:pPr>
            <a:r>
              <a:rPr lang="en-US" sz="1400" dirty="0">
                <a:solidFill>
                  <a:srgbClr val="666666"/>
                </a:solidFill>
                <a:latin typeface="IBM Plex Sans" pitchFamily="34" charset="0"/>
                <a:ea typeface="IBM Plex Sans" pitchFamily="34" charset="-122"/>
                <a:cs typeface="IBM Plex Sans" pitchFamily="34" charset="-120"/>
              </a:rPr>
              <a:t>Study 1: modeling and simulation study to </a:t>
            </a:r>
            <a:r>
              <a:rPr lang="en-US" sz="1400" b="1" dirty="0">
                <a:solidFill>
                  <a:srgbClr val="666666"/>
                </a:solidFill>
                <a:latin typeface="IBM Plex Sans" pitchFamily="34" charset="0"/>
                <a:ea typeface="IBM Plex Sans" pitchFamily="34" charset="-122"/>
                <a:cs typeface="IBM Plex Sans" pitchFamily="34" charset="-120"/>
              </a:rPr>
              <a:t>support pediatric dose selection</a:t>
            </a:r>
            <a:r>
              <a:rPr lang="en-US" sz="1400" dirty="0">
                <a:solidFill>
                  <a:srgbClr val="666666"/>
                </a:solidFill>
                <a:latin typeface="IBM Plex Sans" pitchFamily="34" charset="0"/>
                <a:ea typeface="IBM Plex Sans" pitchFamily="34" charset="-122"/>
                <a:cs typeface="IBM Plex Sans" pitchFamily="34" charset="-120"/>
              </a:rPr>
              <a:t>.</a:t>
            </a:r>
            <a:endParaRPr lang="en-US" sz="1400" dirty="0"/>
          </a:p>
        </p:txBody>
      </p:sp>
      <p:sp>
        <p:nvSpPr>
          <p:cNvPr id="18" name="Text 13"/>
          <p:cNvSpPr/>
          <p:nvPr/>
        </p:nvSpPr>
        <p:spPr>
          <a:xfrm>
            <a:off x="1513761" y="6000036"/>
            <a:ext cx="12558951" cy="255032"/>
          </a:xfrm>
          <a:prstGeom prst="rect">
            <a:avLst/>
          </a:prstGeom>
          <a:noFill/>
          <a:ln/>
        </p:spPr>
        <p:txBody>
          <a:bodyPr wrap="none" lIns="0" tIns="0" rIns="0" bIns="0" rtlCol="0" anchor="t"/>
          <a:lstStyle/>
          <a:p>
            <a:pPr marL="342900" indent="-342900" algn="l">
              <a:lnSpc>
                <a:spcPts val="2000"/>
              </a:lnSpc>
              <a:buSzPct val="100000"/>
              <a:buChar char="•"/>
            </a:pPr>
            <a:r>
              <a:rPr lang="en-US" sz="1400" dirty="0">
                <a:solidFill>
                  <a:srgbClr val="666666"/>
                </a:solidFill>
                <a:latin typeface="IBM Plex Sans" pitchFamily="34" charset="0"/>
                <a:ea typeface="IBM Plex Sans" pitchFamily="34" charset="-122"/>
                <a:cs typeface="IBM Plex Sans" pitchFamily="34" charset="-120"/>
              </a:rPr>
              <a:t>Study 2 (BLU-285-3101): multicenter, open-label study </a:t>
            </a:r>
            <a:r>
              <a:rPr lang="en-US" sz="1400" b="1" dirty="0">
                <a:solidFill>
                  <a:srgbClr val="666666"/>
                </a:solidFill>
                <a:latin typeface="IBM Plex Sans" pitchFamily="34" charset="0"/>
                <a:ea typeface="IBM Plex Sans" pitchFamily="34" charset="-122"/>
                <a:cs typeface="IBM Plex Sans" pitchFamily="34" charset="-120"/>
              </a:rPr>
              <a:t>evaluating safety, PK, and antitumor activity</a:t>
            </a:r>
            <a:r>
              <a:rPr lang="en-US" sz="1400" dirty="0">
                <a:solidFill>
                  <a:srgbClr val="666666"/>
                </a:solidFill>
                <a:latin typeface="IBM Plex Sans" pitchFamily="34" charset="0"/>
                <a:ea typeface="IBM Plex Sans" pitchFamily="34" charset="-122"/>
                <a:cs typeface="IBM Plex Sans" pitchFamily="34" charset="-120"/>
              </a:rPr>
              <a:t>. </a:t>
            </a:r>
            <a:endParaRPr lang="en-US" sz="1400" dirty="0"/>
          </a:p>
        </p:txBody>
      </p:sp>
      <p:sp>
        <p:nvSpPr>
          <p:cNvPr id="19" name="Text 14"/>
          <p:cNvSpPr/>
          <p:nvPr/>
        </p:nvSpPr>
        <p:spPr>
          <a:xfrm>
            <a:off x="1513761" y="6310789"/>
            <a:ext cx="12558951" cy="255032"/>
          </a:xfrm>
          <a:prstGeom prst="rect">
            <a:avLst/>
          </a:prstGeom>
          <a:noFill/>
          <a:ln/>
        </p:spPr>
        <p:txBody>
          <a:bodyPr wrap="none" lIns="0" tIns="0" rIns="0" bIns="0" rtlCol="0" anchor="t"/>
          <a:lstStyle/>
          <a:p>
            <a:pPr marL="342900" indent="-342900" algn="l">
              <a:lnSpc>
                <a:spcPts val="2000"/>
              </a:lnSpc>
              <a:buSzPct val="100000"/>
              <a:buChar char="•"/>
            </a:pPr>
            <a:r>
              <a:rPr lang="en-US" sz="1400" dirty="0">
                <a:solidFill>
                  <a:srgbClr val="666666"/>
                </a:solidFill>
                <a:latin typeface="IBM Plex Sans" pitchFamily="34" charset="0"/>
                <a:ea typeface="IBM Plex Sans" pitchFamily="34" charset="-122"/>
                <a:cs typeface="IBM Plex Sans" pitchFamily="34" charset="-120"/>
              </a:rPr>
              <a:t>Study 3 (BLU-285-3303): open-label, randomized study </a:t>
            </a:r>
            <a:r>
              <a:rPr lang="en-US" sz="1400" b="1" dirty="0">
                <a:solidFill>
                  <a:srgbClr val="666666"/>
                </a:solidFill>
                <a:latin typeface="IBM Plex Sans" pitchFamily="34" charset="0"/>
                <a:ea typeface="IBM Plex Sans" pitchFamily="34" charset="-122"/>
                <a:cs typeface="IBM Plex Sans" pitchFamily="34" charset="-120"/>
              </a:rPr>
              <a:t>evaluating safety, PK, and efficacy versus investigator's choice.</a:t>
            </a:r>
            <a:endParaRPr lang="en-US" sz="1400" dirty="0"/>
          </a:p>
        </p:txBody>
      </p:sp>
      <p:pic>
        <p:nvPicPr>
          <p:cNvPr id="20" name="Image 3" descr="preencoded.png"/>
          <p:cNvPicPr>
            <a:picLocks noChangeAspect="1"/>
          </p:cNvPicPr>
          <p:nvPr/>
        </p:nvPicPr>
        <p:blipFill>
          <a:blip r:embed="rId6"/>
          <a:stretch>
            <a:fillRect/>
          </a:stretch>
        </p:blipFill>
        <p:spPr>
          <a:xfrm>
            <a:off x="557689" y="6725126"/>
            <a:ext cx="796766" cy="956191"/>
          </a:xfrm>
          <a:prstGeom prst="rect">
            <a:avLst/>
          </a:prstGeom>
        </p:spPr>
      </p:pic>
      <p:sp>
        <p:nvSpPr>
          <p:cNvPr id="21" name="Text 15"/>
          <p:cNvSpPr/>
          <p:nvPr/>
        </p:nvSpPr>
        <p:spPr>
          <a:xfrm>
            <a:off x="1513761" y="6884432"/>
            <a:ext cx="3024783" cy="248960"/>
          </a:xfrm>
          <a:prstGeom prst="rect">
            <a:avLst/>
          </a:prstGeom>
          <a:noFill/>
          <a:ln/>
        </p:spPr>
        <p:txBody>
          <a:bodyPr wrap="none" lIns="0" tIns="0" rIns="0" bIns="0" rtlCol="0" anchor="t"/>
          <a:lstStyle/>
          <a:p>
            <a:pPr marL="0" indent="0" algn="l">
              <a:lnSpc>
                <a:spcPts val="1950"/>
              </a:lnSpc>
              <a:buNone/>
            </a:pPr>
            <a:r>
              <a:rPr lang="en-US" sz="1600" dirty="0">
                <a:solidFill>
                  <a:srgbClr val="666666"/>
                </a:solidFill>
                <a:latin typeface="Outfit Medium" pitchFamily="34" charset="0"/>
                <a:ea typeface="Outfit Medium" pitchFamily="34" charset="-122"/>
                <a:cs typeface="Outfit Medium" pitchFamily="34" charset="-120"/>
              </a:rPr>
              <a:t>Deferred PIP Measures Confirmed</a:t>
            </a:r>
            <a:endParaRPr lang="en-US" sz="1600" dirty="0"/>
          </a:p>
        </p:txBody>
      </p:sp>
      <p:sp>
        <p:nvSpPr>
          <p:cNvPr id="22" name="Text 16"/>
          <p:cNvSpPr/>
          <p:nvPr/>
        </p:nvSpPr>
        <p:spPr>
          <a:xfrm>
            <a:off x="1513761" y="7228999"/>
            <a:ext cx="12558951" cy="452318"/>
          </a:xfrm>
          <a:prstGeom prst="rect">
            <a:avLst/>
          </a:prstGeom>
          <a:noFill/>
          <a:ln/>
        </p:spPr>
        <p:txBody>
          <a:bodyPr wrap="none" lIns="0" tIns="0" rIns="0" bIns="0" rtlCol="0" anchor="t"/>
          <a:lstStyle/>
          <a:p>
            <a:pPr marL="0" indent="0" algn="l">
              <a:lnSpc>
                <a:spcPts val="2000"/>
              </a:lnSpc>
              <a:buNone/>
            </a:pPr>
            <a:r>
              <a:rPr lang="en-US" sz="1400" dirty="0">
                <a:solidFill>
                  <a:srgbClr val="666666"/>
                </a:solidFill>
                <a:latin typeface="IBM Plex Sans" pitchFamily="34" charset="0"/>
                <a:ea typeface="IBM Plex Sans" pitchFamily="34" charset="-122"/>
                <a:cs typeface="IBM Plex Sans" pitchFamily="34" charset="-120"/>
              </a:rPr>
              <a:t>The EMA confirmed that one or more PIP measures are deferred, acknowledging the need to sequence pediatric studies behind adult clinical development </a:t>
            </a:r>
          </a:p>
          <a:p>
            <a:pPr marL="0" indent="0" algn="l">
              <a:lnSpc>
                <a:spcPts val="2000"/>
              </a:lnSpc>
              <a:buNone/>
            </a:pPr>
            <a:r>
              <a:rPr lang="en-US" sz="1400" dirty="0">
                <a:solidFill>
                  <a:srgbClr val="666666"/>
                </a:solidFill>
                <a:latin typeface="IBM Plex Sans" pitchFamily="34" charset="0"/>
                <a:ea typeface="IBM Plex Sans" pitchFamily="34" charset="-122"/>
                <a:cs typeface="IBM Plex Sans" pitchFamily="34" charset="-120"/>
              </a:rPr>
              <a:t>and supporting data.</a:t>
            </a:r>
            <a:endParaRPr lang="en-US" sz="1400" dirty="0"/>
          </a:p>
        </p:txBody>
      </p:sp>
      <p:sp>
        <p:nvSpPr>
          <p:cNvPr id="23" name="Rectangle 22">
            <a:extLst>
              <a:ext uri="{FF2B5EF4-FFF2-40B4-BE49-F238E27FC236}">
                <a16:creationId xmlns:a16="http://schemas.microsoft.com/office/drawing/2014/main" id="{33F40204-210A-701A-D04C-E32EF7DF1564}"/>
              </a:ext>
            </a:extLst>
          </p:cNvPr>
          <p:cNvSpPr/>
          <p:nvPr/>
        </p:nvSpPr>
        <p:spPr>
          <a:xfrm>
            <a:off x="12860593" y="7772400"/>
            <a:ext cx="1666567" cy="4572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AVAPRITINIB </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498277" y="614958"/>
            <a:ext cx="5227558" cy="444937"/>
          </a:xfrm>
          <a:prstGeom prst="rect">
            <a:avLst/>
          </a:prstGeom>
          <a:noFill/>
          <a:ln/>
        </p:spPr>
        <p:txBody>
          <a:bodyPr wrap="none" lIns="0" tIns="0" rIns="0" bIns="0" rtlCol="0" anchor="t"/>
          <a:lstStyle/>
          <a:p>
            <a:pPr marL="0" indent="0" algn="l">
              <a:lnSpc>
                <a:spcPts val="3500"/>
              </a:lnSpc>
              <a:buNone/>
            </a:pPr>
            <a:r>
              <a:rPr lang="en-US" sz="2800" dirty="0">
                <a:solidFill>
                  <a:srgbClr val="3F6FF3"/>
                </a:solidFill>
                <a:latin typeface="Outfit Medium" pitchFamily="34" charset="0"/>
                <a:ea typeface="Outfit Medium" pitchFamily="34" charset="-122"/>
                <a:cs typeface="Outfit Medium" pitchFamily="34" charset="-120"/>
              </a:rPr>
              <a:t>Company Plan and EMA Timeline</a:t>
            </a:r>
            <a:endParaRPr lang="en-US" sz="2800" dirty="0"/>
          </a:p>
        </p:txBody>
      </p:sp>
      <p:sp>
        <p:nvSpPr>
          <p:cNvPr id="3" name="Text 1"/>
          <p:cNvSpPr/>
          <p:nvPr/>
        </p:nvSpPr>
        <p:spPr>
          <a:xfrm>
            <a:off x="498277" y="1344573"/>
            <a:ext cx="13633847" cy="227767"/>
          </a:xfrm>
          <a:prstGeom prst="rect">
            <a:avLst/>
          </a:prstGeom>
          <a:noFill/>
          <a:ln/>
        </p:spPr>
        <p:txBody>
          <a:bodyPr wrap="none" lIns="0" tIns="0" rIns="0" bIns="0" rtlCol="0" anchor="t"/>
          <a:lstStyle/>
          <a:p>
            <a:pPr marL="0" indent="0" algn="l">
              <a:lnSpc>
                <a:spcPts val="1750"/>
              </a:lnSpc>
              <a:buNone/>
            </a:pPr>
            <a:r>
              <a:rPr lang="en-US" sz="1400" dirty="0">
                <a:solidFill>
                  <a:srgbClr val="666666"/>
                </a:solidFill>
                <a:latin typeface="IBM Plex Sans" pitchFamily="34" charset="0"/>
                <a:ea typeface="IBM Plex Sans" pitchFamily="34" charset="-122"/>
                <a:cs typeface="IBM Plex Sans" pitchFamily="34" charset="-120"/>
              </a:rPr>
              <a:t>Our strategic approach to meeting the European Medicines Agency's (EMA) pediatric development requirements for avapritinib ensures timely compliance and robust data collection.</a:t>
            </a:r>
            <a:endParaRPr lang="en-US" sz="1400" dirty="0"/>
          </a:p>
        </p:txBody>
      </p:sp>
      <p:sp>
        <p:nvSpPr>
          <p:cNvPr id="4" name="Shape 2"/>
          <p:cNvSpPr/>
          <p:nvPr/>
        </p:nvSpPr>
        <p:spPr>
          <a:xfrm>
            <a:off x="604957" y="1732478"/>
            <a:ext cx="15240" cy="5882045"/>
          </a:xfrm>
          <a:prstGeom prst="roundRect">
            <a:avLst>
              <a:gd name="adj" fmla="val 840828"/>
            </a:avLst>
          </a:prstGeom>
          <a:solidFill>
            <a:srgbClr val="B5C1E2"/>
          </a:solidFill>
          <a:ln/>
        </p:spPr>
        <p:txBody>
          <a:bodyPr/>
          <a:lstStyle/>
          <a:p>
            <a:endParaRPr lang="en-IN"/>
          </a:p>
        </p:txBody>
      </p:sp>
      <p:sp>
        <p:nvSpPr>
          <p:cNvPr id="5" name="Shape 3"/>
          <p:cNvSpPr/>
          <p:nvPr/>
        </p:nvSpPr>
        <p:spPr>
          <a:xfrm>
            <a:off x="589717" y="2142530"/>
            <a:ext cx="427077" cy="15240"/>
          </a:xfrm>
          <a:prstGeom prst="roundRect">
            <a:avLst>
              <a:gd name="adj" fmla="val 840828"/>
            </a:avLst>
          </a:prstGeom>
          <a:solidFill>
            <a:srgbClr val="B5C1E2"/>
          </a:solidFill>
          <a:ln/>
        </p:spPr>
        <p:txBody>
          <a:bodyPr/>
          <a:lstStyle/>
          <a:p>
            <a:endParaRPr lang="en-IN"/>
          </a:p>
        </p:txBody>
      </p:sp>
      <p:sp>
        <p:nvSpPr>
          <p:cNvPr id="6" name="Shape 4"/>
          <p:cNvSpPr/>
          <p:nvPr/>
        </p:nvSpPr>
        <p:spPr>
          <a:xfrm>
            <a:off x="551617" y="2096810"/>
            <a:ext cx="106680" cy="106680"/>
          </a:xfrm>
          <a:prstGeom prst="roundRect">
            <a:avLst>
              <a:gd name="adj" fmla="val 428571"/>
            </a:avLst>
          </a:prstGeom>
          <a:solidFill>
            <a:srgbClr val="A2B9F9"/>
          </a:solidFill>
          <a:ln/>
        </p:spPr>
        <p:txBody>
          <a:bodyPr/>
          <a:lstStyle/>
          <a:p>
            <a:endParaRPr lang="en-IN"/>
          </a:p>
        </p:txBody>
      </p:sp>
      <p:sp>
        <p:nvSpPr>
          <p:cNvPr id="7" name="Shape 5"/>
          <p:cNvSpPr/>
          <p:nvPr/>
        </p:nvSpPr>
        <p:spPr>
          <a:xfrm>
            <a:off x="1032153" y="1732478"/>
            <a:ext cx="13099971" cy="835343"/>
          </a:xfrm>
          <a:prstGeom prst="roundRect">
            <a:avLst>
              <a:gd name="adj" fmla="val 15340"/>
            </a:avLst>
          </a:prstGeom>
          <a:solidFill>
            <a:srgbClr val="CFDBFC"/>
          </a:solidFill>
          <a:ln w="7620">
            <a:solidFill>
              <a:srgbClr val="B5C1E2"/>
            </a:solidFill>
            <a:prstDash val="solid"/>
          </a:ln>
          <a:effectLst>
            <a:outerShdw dist="12700" dir="2700000" algn="bl" rotWithShape="0">
              <a:srgbClr val="B5C1E2">
                <a:alpha val="100000"/>
              </a:srgbClr>
            </a:outerShdw>
          </a:effectLst>
        </p:spPr>
        <p:txBody>
          <a:bodyPr/>
          <a:lstStyle/>
          <a:p>
            <a:endParaRPr lang="en-IN"/>
          </a:p>
        </p:txBody>
      </p:sp>
      <p:sp>
        <p:nvSpPr>
          <p:cNvPr id="8" name="Text 6"/>
          <p:cNvSpPr/>
          <p:nvPr/>
        </p:nvSpPr>
        <p:spPr>
          <a:xfrm>
            <a:off x="1182053" y="1882378"/>
            <a:ext cx="2364581" cy="222409"/>
          </a:xfrm>
          <a:prstGeom prst="rect">
            <a:avLst/>
          </a:prstGeom>
          <a:noFill/>
          <a:ln/>
        </p:spPr>
        <p:txBody>
          <a:bodyPr wrap="none" lIns="0" tIns="0" rIns="0" bIns="0" rtlCol="0" anchor="t"/>
          <a:lstStyle/>
          <a:p>
            <a:pPr marL="0" indent="0" algn="l">
              <a:lnSpc>
                <a:spcPts val="1750"/>
              </a:lnSpc>
              <a:buNone/>
            </a:pPr>
            <a:r>
              <a:rPr lang="en-US" sz="1600" dirty="0">
                <a:solidFill>
                  <a:srgbClr val="000000"/>
                </a:solidFill>
                <a:latin typeface="Outfit Medium" pitchFamily="34" charset="0"/>
                <a:ea typeface="Outfit Medium" pitchFamily="34" charset="-122"/>
                <a:cs typeface="Outfit Medium" pitchFamily="34" charset="-120"/>
              </a:rPr>
              <a:t>EMA PIP Completion Deadline</a:t>
            </a:r>
            <a:endParaRPr lang="en-US" sz="1600" dirty="0"/>
          </a:p>
        </p:txBody>
      </p:sp>
      <p:sp>
        <p:nvSpPr>
          <p:cNvPr id="9" name="Text 7"/>
          <p:cNvSpPr/>
          <p:nvPr/>
        </p:nvSpPr>
        <p:spPr>
          <a:xfrm>
            <a:off x="1182053" y="2190155"/>
            <a:ext cx="12800171" cy="227767"/>
          </a:xfrm>
          <a:prstGeom prst="rect">
            <a:avLst/>
          </a:prstGeom>
          <a:noFill/>
          <a:ln/>
        </p:spPr>
        <p:txBody>
          <a:bodyPr wrap="none" lIns="0" tIns="0" rIns="0" bIns="0" rtlCol="0" anchor="t"/>
          <a:lstStyle/>
          <a:p>
            <a:pPr marL="0" indent="0" algn="l">
              <a:lnSpc>
                <a:spcPts val="1750"/>
              </a:lnSpc>
              <a:buNone/>
            </a:pPr>
            <a:r>
              <a:rPr lang="en-US" sz="1400" dirty="0">
                <a:solidFill>
                  <a:srgbClr val="000000"/>
                </a:solidFill>
                <a:latin typeface="IBM Plex Sans" pitchFamily="34" charset="0"/>
                <a:ea typeface="IBM Plex Sans" pitchFamily="34" charset="-122"/>
                <a:cs typeface="IBM Plex Sans" pitchFamily="34" charset="-120"/>
              </a:rPr>
              <a:t>The EMA has formally set the Paediatric Investigation Plan (PIP) completion date as </a:t>
            </a:r>
            <a:r>
              <a:rPr lang="en-US" sz="1400" b="1" dirty="0">
                <a:solidFill>
                  <a:srgbClr val="124DF0"/>
                </a:solidFill>
                <a:latin typeface="IBM Plex Sans" pitchFamily="34" charset="0"/>
                <a:ea typeface="IBM Plex Sans" pitchFamily="34" charset="-122"/>
                <a:cs typeface="IBM Plex Sans" pitchFamily="34" charset="-120"/>
              </a:rPr>
              <a:t>July 2030</a:t>
            </a:r>
            <a:r>
              <a:rPr lang="en-US" sz="1400" dirty="0">
                <a:solidFill>
                  <a:srgbClr val="000000"/>
                </a:solidFill>
                <a:latin typeface="IBM Plex Sans" pitchFamily="34" charset="0"/>
                <a:ea typeface="IBM Plex Sans" pitchFamily="34" charset="-122"/>
                <a:cs typeface="IBM Plex Sans" pitchFamily="34" charset="-120"/>
              </a:rPr>
              <a:t>, reflecting the necessary time to complete required pediatric studies across multiple age groups.</a:t>
            </a:r>
            <a:endParaRPr lang="en-US" sz="1400" dirty="0"/>
          </a:p>
        </p:txBody>
      </p:sp>
      <p:sp>
        <p:nvSpPr>
          <p:cNvPr id="10" name="Shape 8"/>
          <p:cNvSpPr/>
          <p:nvPr/>
        </p:nvSpPr>
        <p:spPr>
          <a:xfrm>
            <a:off x="589717" y="3696653"/>
            <a:ext cx="427077" cy="15240"/>
          </a:xfrm>
          <a:prstGeom prst="roundRect">
            <a:avLst>
              <a:gd name="adj" fmla="val 840828"/>
            </a:avLst>
          </a:prstGeom>
          <a:solidFill>
            <a:srgbClr val="B5C1E2"/>
          </a:solidFill>
          <a:ln/>
        </p:spPr>
        <p:txBody>
          <a:bodyPr/>
          <a:lstStyle/>
          <a:p>
            <a:endParaRPr lang="en-IN"/>
          </a:p>
        </p:txBody>
      </p:sp>
      <p:sp>
        <p:nvSpPr>
          <p:cNvPr id="11" name="Shape 9"/>
          <p:cNvSpPr/>
          <p:nvPr/>
        </p:nvSpPr>
        <p:spPr>
          <a:xfrm>
            <a:off x="551617" y="3650933"/>
            <a:ext cx="106680" cy="106680"/>
          </a:xfrm>
          <a:prstGeom prst="roundRect">
            <a:avLst>
              <a:gd name="adj" fmla="val 428571"/>
            </a:avLst>
          </a:prstGeom>
          <a:solidFill>
            <a:srgbClr val="A2B9F9"/>
          </a:solidFill>
          <a:ln/>
        </p:spPr>
        <p:txBody>
          <a:bodyPr/>
          <a:lstStyle/>
          <a:p>
            <a:endParaRPr lang="en-IN"/>
          </a:p>
        </p:txBody>
      </p:sp>
      <p:sp>
        <p:nvSpPr>
          <p:cNvPr id="12" name="Shape 10"/>
          <p:cNvSpPr/>
          <p:nvPr/>
        </p:nvSpPr>
        <p:spPr>
          <a:xfrm>
            <a:off x="1032153" y="2852499"/>
            <a:ext cx="13099971" cy="1703546"/>
          </a:xfrm>
          <a:prstGeom prst="roundRect">
            <a:avLst>
              <a:gd name="adj" fmla="val 7522"/>
            </a:avLst>
          </a:prstGeom>
          <a:solidFill>
            <a:srgbClr val="CFDBFC"/>
          </a:solidFill>
          <a:ln w="7620">
            <a:solidFill>
              <a:srgbClr val="B5C1E2"/>
            </a:solidFill>
            <a:prstDash val="solid"/>
          </a:ln>
          <a:effectLst>
            <a:outerShdw dist="12700" dir="2700000" algn="bl" rotWithShape="0">
              <a:srgbClr val="B5C1E2">
                <a:alpha val="100000"/>
              </a:srgbClr>
            </a:outerShdw>
          </a:effectLst>
        </p:spPr>
        <p:txBody>
          <a:bodyPr/>
          <a:lstStyle/>
          <a:p>
            <a:endParaRPr lang="en-IN"/>
          </a:p>
        </p:txBody>
      </p:sp>
      <p:sp>
        <p:nvSpPr>
          <p:cNvPr id="13" name="Text 11"/>
          <p:cNvSpPr/>
          <p:nvPr/>
        </p:nvSpPr>
        <p:spPr>
          <a:xfrm>
            <a:off x="1182053" y="3002399"/>
            <a:ext cx="1809393" cy="222409"/>
          </a:xfrm>
          <a:prstGeom prst="rect">
            <a:avLst/>
          </a:prstGeom>
          <a:noFill/>
          <a:ln/>
        </p:spPr>
        <p:txBody>
          <a:bodyPr wrap="none" lIns="0" tIns="0" rIns="0" bIns="0" rtlCol="0" anchor="t"/>
          <a:lstStyle/>
          <a:p>
            <a:pPr marL="0" indent="0" algn="l">
              <a:lnSpc>
                <a:spcPts val="1750"/>
              </a:lnSpc>
              <a:buNone/>
            </a:pPr>
            <a:r>
              <a:rPr lang="en-US" sz="1600" dirty="0">
                <a:solidFill>
                  <a:srgbClr val="000000"/>
                </a:solidFill>
                <a:latin typeface="Outfit Medium" pitchFamily="34" charset="0"/>
                <a:ea typeface="Outfit Medium" pitchFamily="34" charset="-122"/>
                <a:cs typeface="Outfit Medium" pitchFamily="34" charset="-120"/>
              </a:rPr>
              <a:t>Company's Action Plan</a:t>
            </a:r>
            <a:endParaRPr lang="en-US" sz="1600" dirty="0"/>
          </a:p>
        </p:txBody>
      </p:sp>
      <p:sp>
        <p:nvSpPr>
          <p:cNvPr id="14" name="Text 12"/>
          <p:cNvSpPr/>
          <p:nvPr/>
        </p:nvSpPr>
        <p:spPr>
          <a:xfrm>
            <a:off x="1182053" y="3310176"/>
            <a:ext cx="12800171" cy="227767"/>
          </a:xfrm>
          <a:prstGeom prst="rect">
            <a:avLst/>
          </a:prstGeom>
          <a:noFill/>
          <a:ln/>
        </p:spPr>
        <p:txBody>
          <a:bodyPr wrap="none" lIns="0" tIns="0" rIns="0" bIns="0" rtlCol="0" anchor="t"/>
          <a:lstStyle/>
          <a:p>
            <a:pPr marL="0" indent="0" algn="l">
              <a:lnSpc>
                <a:spcPts val="1750"/>
              </a:lnSpc>
              <a:buNone/>
            </a:pPr>
            <a:r>
              <a:rPr lang="en-US" sz="1400" dirty="0">
                <a:solidFill>
                  <a:srgbClr val="000000"/>
                </a:solidFill>
                <a:latin typeface="IBM Plex Sans" pitchFamily="34" charset="0"/>
                <a:ea typeface="IBM Plex Sans" pitchFamily="34" charset="-122"/>
                <a:cs typeface="IBM Plex Sans" pitchFamily="34" charset="-120"/>
              </a:rPr>
              <a:t>To meet this requirement, the company will:</a:t>
            </a:r>
            <a:endParaRPr lang="en-US" sz="1400" dirty="0"/>
          </a:p>
        </p:txBody>
      </p:sp>
      <p:sp>
        <p:nvSpPr>
          <p:cNvPr id="15" name="Text 13"/>
          <p:cNvSpPr/>
          <p:nvPr/>
        </p:nvSpPr>
        <p:spPr>
          <a:xfrm>
            <a:off x="1182053" y="3623310"/>
            <a:ext cx="12800171" cy="227767"/>
          </a:xfrm>
          <a:prstGeom prst="rect">
            <a:avLst/>
          </a:prstGeom>
          <a:noFill/>
          <a:ln/>
        </p:spPr>
        <p:txBody>
          <a:bodyPr wrap="none" lIns="0" tIns="0" rIns="0" bIns="0" rtlCol="0" anchor="t"/>
          <a:lstStyle/>
          <a:p>
            <a:pPr marL="342900" indent="-342900" algn="l">
              <a:lnSpc>
                <a:spcPts val="1750"/>
              </a:lnSpc>
              <a:buSzPct val="100000"/>
              <a:buChar char="•"/>
            </a:pPr>
            <a:r>
              <a:rPr lang="en-US" sz="1400" dirty="0">
                <a:solidFill>
                  <a:srgbClr val="000000"/>
                </a:solidFill>
                <a:latin typeface="IBM Plex Sans" pitchFamily="34" charset="0"/>
                <a:ea typeface="IBM Plex Sans" pitchFamily="34" charset="-122"/>
                <a:cs typeface="IBM Plex Sans" pitchFamily="34" charset="-120"/>
              </a:rPr>
              <a:t>Conduct the mandated pediatric clinical trials (Study 2 and Study 3) in children aged 2 to &lt;18 years.</a:t>
            </a:r>
            <a:endParaRPr lang="en-US" sz="1400" dirty="0"/>
          </a:p>
        </p:txBody>
      </p:sp>
      <p:sp>
        <p:nvSpPr>
          <p:cNvPr id="16" name="Text 14"/>
          <p:cNvSpPr/>
          <p:nvPr/>
        </p:nvSpPr>
        <p:spPr>
          <a:xfrm>
            <a:off x="1182053" y="3900845"/>
            <a:ext cx="12800171" cy="227767"/>
          </a:xfrm>
          <a:prstGeom prst="rect">
            <a:avLst/>
          </a:prstGeom>
          <a:noFill/>
          <a:ln/>
        </p:spPr>
        <p:txBody>
          <a:bodyPr wrap="none" lIns="0" tIns="0" rIns="0" bIns="0" rtlCol="0" anchor="t"/>
          <a:lstStyle/>
          <a:p>
            <a:pPr marL="342900" indent="-342900" algn="l">
              <a:lnSpc>
                <a:spcPts val="1750"/>
              </a:lnSpc>
              <a:buSzPct val="100000"/>
              <a:buChar char="•"/>
            </a:pPr>
            <a:r>
              <a:rPr lang="en-US" sz="1400" dirty="0">
                <a:solidFill>
                  <a:srgbClr val="000000"/>
                </a:solidFill>
                <a:latin typeface="IBM Plex Sans" pitchFamily="34" charset="0"/>
                <a:ea typeface="IBM Plex Sans" pitchFamily="34" charset="-122"/>
                <a:cs typeface="IBM Plex Sans" pitchFamily="34" charset="-120"/>
              </a:rPr>
              <a:t>Complete the modeling and simulation work (Study 1) to refine pediatric dosing.</a:t>
            </a:r>
            <a:endParaRPr lang="en-US" sz="1400" dirty="0"/>
          </a:p>
        </p:txBody>
      </p:sp>
      <p:sp>
        <p:nvSpPr>
          <p:cNvPr id="17" name="Text 15"/>
          <p:cNvSpPr/>
          <p:nvPr/>
        </p:nvSpPr>
        <p:spPr>
          <a:xfrm>
            <a:off x="1182053" y="4178379"/>
            <a:ext cx="12800171" cy="227767"/>
          </a:xfrm>
          <a:prstGeom prst="rect">
            <a:avLst/>
          </a:prstGeom>
          <a:noFill/>
          <a:ln/>
        </p:spPr>
        <p:txBody>
          <a:bodyPr wrap="none" lIns="0" tIns="0" rIns="0" bIns="0" rtlCol="0" anchor="t"/>
          <a:lstStyle/>
          <a:p>
            <a:pPr marL="342900" indent="-342900" algn="l">
              <a:lnSpc>
                <a:spcPts val="1750"/>
              </a:lnSpc>
              <a:buSzPct val="100000"/>
              <a:buChar char="•"/>
            </a:pPr>
            <a:r>
              <a:rPr lang="en-US" sz="1400" dirty="0">
                <a:solidFill>
                  <a:srgbClr val="000000"/>
                </a:solidFill>
                <a:latin typeface="IBM Plex Sans" pitchFamily="34" charset="0"/>
                <a:ea typeface="IBM Plex Sans" pitchFamily="34" charset="-122"/>
                <a:cs typeface="IBM Plex Sans" pitchFamily="34" charset="-120"/>
              </a:rPr>
              <a:t>Ensure appropriate long-term safety, PK, and efficacy data are collected and reported.</a:t>
            </a:r>
            <a:endParaRPr lang="en-US" sz="1400" dirty="0"/>
          </a:p>
        </p:txBody>
      </p:sp>
      <p:sp>
        <p:nvSpPr>
          <p:cNvPr id="18" name="Shape 16"/>
          <p:cNvSpPr/>
          <p:nvPr/>
        </p:nvSpPr>
        <p:spPr>
          <a:xfrm>
            <a:off x="589717" y="5546050"/>
            <a:ext cx="427077" cy="15240"/>
          </a:xfrm>
          <a:prstGeom prst="roundRect">
            <a:avLst>
              <a:gd name="adj" fmla="val 840828"/>
            </a:avLst>
          </a:prstGeom>
          <a:solidFill>
            <a:srgbClr val="B5C1E2"/>
          </a:solidFill>
          <a:ln/>
        </p:spPr>
        <p:txBody>
          <a:bodyPr/>
          <a:lstStyle/>
          <a:p>
            <a:endParaRPr lang="en-IN"/>
          </a:p>
        </p:txBody>
      </p:sp>
      <p:sp>
        <p:nvSpPr>
          <p:cNvPr id="19" name="Shape 17"/>
          <p:cNvSpPr/>
          <p:nvPr/>
        </p:nvSpPr>
        <p:spPr>
          <a:xfrm>
            <a:off x="551617" y="5500330"/>
            <a:ext cx="106680" cy="106680"/>
          </a:xfrm>
          <a:prstGeom prst="roundRect">
            <a:avLst>
              <a:gd name="adj" fmla="val 428571"/>
            </a:avLst>
          </a:prstGeom>
          <a:solidFill>
            <a:srgbClr val="A2B9F9"/>
          </a:solidFill>
          <a:ln/>
        </p:spPr>
        <p:txBody>
          <a:bodyPr/>
          <a:lstStyle/>
          <a:p>
            <a:endParaRPr lang="en-IN"/>
          </a:p>
        </p:txBody>
      </p:sp>
      <p:sp>
        <p:nvSpPr>
          <p:cNvPr id="20" name="Shape 18"/>
          <p:cNvSpPr/>
          <p:nvPr/>
        </p:nvSpPr>
        <p:spPr>
          <a:xfrm>
            <a:off x="1032153" y="4840724"/>
            <a:ext cx="13099971" cy="1426012"/>
          </a:xfrm>
          <a:prstGeom prst="roundRect">
            <a:avLst>
              <a:gd name="adj" fmla="val 8986"/>
            </a:avLst>
          </a:prstGeom>
          <a:solidFill>
            <a:srgbClr val="CFDBFC"/>
          </a:solidFill>
          <a:ln w="7620">
            <a:solidFill>
              <a:srgbClr val="B5C1E2"/>
            </a:solidFill>
            <a:prstDash val="solid"/>
          </a:ln>
          <a:effectLst>
            <a:outerShdw dist="12700" dir="2700000" algn="bl" rotWithShape="0">
              <a:srgbClr val="B5C1E2">
                <a:alpha val="100000"/>
              </a:srgbClr>
            </a:outerShdw>
          </a:effectLst>
        </p:spPr>
        <p:txBody>
          <a:bodyPr/>
          <a:lstStyle/>
          <a:p>
            <a:endParaRPr lang="en-IN"/>
          </a:p>
        </p:txBody>
      </p:sp>
      <p:sp>
        <p:nvSpPr>
          <p:cNvPr id="21" name="Text 19"/>
          <p:cNvSpPr/>
          <p:nvPr/>
        </p:nvSpPr>
        <p:spPr>
          <a:xfrm>
            <a:off x="1182053" y="4990624"/>
            <a:ext cx="2252424" cy="222409"/>
          </a:xfrm>
          <a:prstGeom prst="rect">
            <a:avLst/>
          </a:prstGeom>
          <a:noFill/>
          <a:ln/>
        </p:spPr>
        <p:txBody>
          <a:bodyPr wrap="none" lIns="0" tIns="0" rIns="0" bIns="0" rtlCol="0" anchor="t"/>
          <a:lstStyle/>
          <a:p>
            <a:pPr marL="0" indent="0" algn="l">
              <a:lnSpc>
                <a:spcPts val="1750"/>
              </a:lnSpc>
              <a:buNone/>
            </a:pPr>
            <a:r>
              <a:rPr lang="en-US" sz="1600" dirty="0">
                <a:solidFill>
                  <a:srgbClr val="000000"/>
                </a:solidFill>
                <a:latin typeface="Outfit Medium" pitchFamily="34" charset="0"/>
                <a:ea typeface="Outfit Medium" pitchFamily="34" charset="-122"/>
                <a:cs typeface="Outfit Medium" pitchFamily="34" charset="-120"/>
              </a:rPr>
              <a:t>Internal Regulatory Strategy</a:t>
            </a:r>
            <a:endParaRPr lang="en-US" sz="1600" dirty="0"/>
          </a:p>
        </p:txBody>
      </p:sp>
      <p:sp>
        <p:nvSpPr>
          <p:cNvPr id="22" name="Text 20"/>
          <p:cNvSpPr/>
          <p:nvPr/>
        </p:nvSpPr>
        <p:spPr>
          <a:xfrm>
            <a:off x="1182053" y="5298400"/>
            <a:ext cx="12800171" cy="227767"/>
          </a:xfrm>
          <a:prstGeom prst="rect">
            <a:avLst/>
          </a:prstGeom>
          <a:noFill/>
          <a:ln/>
        </p:spPr>
        <p:txBody>
          <a:bodyPr wrap="none" lIns="0" tIns="0" rIns="0" bIns="0" rtlCol="0" anchor="t"/>
          <a:lstStyle/>
          <a:p>
            <a:pPr marL="0" indent="0" algn="l">
              <a:lnSpc>
                <a:spcPts val="1750"/>
              </a:lnSpc>
              <a:buNone/>
            </a:pPr>
            <a:r>
              <a:rPr lang="en-US" sz="1400" dirty="0">
                <a:solidFill>
                  <a:srgbClr val="000000"/>
                </a:solidFill>
                <a:latin typeface="IBM Plex Sans" pitchFamily="34" charset="0"/>
                <a:ea typeface="IBM Plex Sans" pitchFamily="34" charset="-122"/>
                <a:cs typeface="IBM Plex Sans" pitchFamily="34" charset="-120"/>
              </a:rPr>
              <a:t>Our internal regulatory strategy is to submit the full results by </a:t>
            </a:r>
            <a:r>
              <a:rPr lang="en-US" sz="1400" dirty="0">
                <a:solidFill>
                  <a:srgbClr val="124DF0"/>
                </a:solidFill>
                <a:latin typeface="IBM Plex Sans" pitchFamily="34" charset="0"/>
                <a:ea typeface="IBM Plex Sans" pitchFamily="34" charset="-122"/>
                <a:cs typeface="IBM Plex Sans" pitchFamily="34" charset="-120"/>
              </a:rPr>
              <a:t>July 2030</a:t>
            </a:r>
            <a:r>
              <a:rPr lang="en-US" sz="1400" dirty="0">
                <a:solidFill>
                  <a:srgbClr val="000000"/>
                </a:solidFill>
                <a:latin typeface="IBM Plex Sans" pitchFamily="34" charset="0"/>
                <a:ea typeface="IBM Plex Sans" pitchFamily="34" charset="-122"/>
                <a:cs typeface="IBM Plex Sans" pitchFamily="34" charset="-120"/>
              </a:rPr>
              <a:t>, after:</a:t>
            </a:r>
            <a:endParaRPr lang="en-US" sz="1400" dirty="0"/>
          </a:p>
        </p:txBody>
      </p:sp>
      <p:sp>
        <p:nvSpPr>
          <p:cNvPr id="23" name="Text 21"/>
          <p:cNvSpPr/>
          <p:nvPr/>
        </p:nvSpPr>
        <p:spPr>
          <a:xfrm>
            <a:off x="1182053" y="5611535"/>
            <a:ext cx="12800171" cy="227767"/>
          </a:xfrm>
          <a:prstGeom prst="rect">
            <a:avLst/>
          </a:prstGeom>
          <a:noFill/>
          <a:ln/>
        </p:spPr>
        <p:txBody>
          <a:bodyPr wrap="none" lIns="0" tIns="0" rIns="0" bIns="0" rtlCol="0" anchor="t"/>
          <a:lstStyle/>
          <a:p>
            <a:pPr marL="342900" indent="-342900" algn="l">
              <a:lnSpc>
                <a:spcPts val="1750"/>
              </a:lnSpc>
              <a:buSzPct val="100000"/>
              <a:buChar char="•"/>
            </a:pPr>
            <a:r>
              <a:rPr lang="en-US" sz="1400" dirty="0">
                <a:solidFill>
                  <a:srgbClr val="000000"/>
                </a:solidFill>
                <a:latin typeface="IBM Plex Sans" pitchFamily="34" charset="0"/>
                <a:ea typeface="IBM Plex Sans" pitchFamily="34" charset="-122"/>
                <a:cs typeface="IBM Plex Sans" pitchFamily="34" charset="-120"/>
              </a:rPr>
              <a:t>Final data cleaning and analysis.</a:t>
            </a:r>
            <a:endParaRPr lang="en-US" sz="1400" dirty="0"/>
          </a:p>
        </p:txBody>
      </p:sp>
      <p:sp>
        <p:nvSpPr>
          <p:cNvPr id="24" name="Text 22"/>
          <p:cNvSpPr/>
          <p:nvPr/>
        </p:nvSpPr>
        <p:spPr>
          <a:xfrm>
            <a:off x="1182053" y="5889069"/>
            <a:ext cx="12800171" cy="227767"/>
          </a:xfrm>
          <a:prstGeom prst="rect">
            <a:avLst/>
          </a:prstGeom>
          <a:noFill/>
          <a:ln/>
        </p:spPr>
        <p:txBody>
          <a:bodyPr wrap="none" lIns="0" tIns="0" rIns="0" bIns="0" rtlCol="0" anchor="t"/>
          <a:lstStyle/>
          <a:p>
            <a:pPr marL="342900" indent="-342900" algn="l">
              <a:lnSpc>
                <a:spcPts val="1750"/>
              </a:lnSpc>
              <a:buSzPct val="100000"/>
              <a:buChar char="•"/>
            </a:pPr>
            <a:r>
              <a:rPr lang="en-US" sz="1400" dirty="0">
                <a:solidFill>
                  <a:srgbClr val="000000"/>
                </a:solidFill>
                <a:latin typeface="IBM Plex Sans" pitchFamily="34" charset="0"/>
                <a:ea typeface="IBM Plex Sans" pitchFamily="34" charset="-122"/>
                <a:cs typeface="IBM Plex Sans" pitchFamily="34" charset="-120"/>
              </a:rPr>
              <a:t>Comprehensive submission preparation.</a:t>
            </a:r>
            <a:endParaRPr lang="en-US" sz="1400" dirty="0"/>
          </a:p>
        </p:txBody>
      </p:sp>
      <p:sp>
        <p:nvSpPr>
          <p:cNvPr id="25" name="Shape 23"/>
          <p:cNvSpPr/>
          <p:nvPr/>
        </p:nvSpPr>
        <p:spPr>
          <a:xfrm>
            <a:off x="589717" y="7075289"/>
            <a:ext cx="427077" cy="15240"/>
          </a:xfrm>
          <a:prstGeom prst="roundRect">
            <a:avLst>
              <a:gd name="adj" fmla="val 840828"/>
            </a:avLst>
          </a:prstGeom>
          <a:solidFill>
            <a:srgbClr val="B5C1E2"/>
          </a:solidFill>
          <a:ln/>
        </p:spPr>
        <p:txBody>
          <a:bodyPr/>
          <a:lstStyle/>
          <a:p>
            <a:endParaRPr lang="en-IN"/>
          </a:p>
        </p:txBody>
      </p:sp>
      <p:sp>
        <p:nvSpPr>
          <p:cNvPr id="26" name="Shape 24"/>
          <p:cNvSpPr/>
          <p:nvPr/>
        </p:nvSpPr>
        <p:spPr>
          <a:xfrm>
            <a:off x="551617" y="7029569"/>
            <a:ext cx="106680" cy="106680"/>
          </a:xfrm>
          <a:prstGeom prst="roundRect">
            <a:avLst>
              <a:gd name="adj" fmla="val 428571"/>
            </a:avLst>
          </a:prstGeom>
          <a:solidFill>
            <a:srgbClr val="A2B9F9"/>
          </a:solidFill>
          <a:ln/>
        </p:spPr>
        <p:txBody>
          <a:bodyPr/>
          <a:lstStyle/>
          <a:p>
            <a:endParaRPr lang="en-IN"/>
          </a:p>
        </p:txBody>
      </p:sp>
      <p:sp>
        <p:nvSpPr>
          <p:cNvPr id="27" name="Shape 25"/>
          <p:cNvSpPr/>
          <p:nvPr/>
        </p:nvSpPr>
        <p:spPr>
          <a:xfrm>
            <a:off x="1032153" y="6551414"/>
            <a:ext cx="13099971" cy="1063109"/>
          </a:xfrm>
          <a:prstGeom prst="roundRect">
            <a:avLst>
              <a:gd name="adj" fmla="val 12054"/>
            </a:avLst>
          </a:prstGeom>
          <a:solidFill>
            <a:srgbClr val="CFDBFC"/>
          </a:solidFill>
          <a:ln w="7620">
            <a:solidFill>
              <a:srgbClr val="B5C1E2"/>
            </a:solidFill>
            <a:prstDash val="solid"/>
          </a:ln>
          <a:effectLst>
            <a:outerShdw dist="12700" dir="2700000" algn="bl" rotWithShape="0">
              <a:srgbClr val="B5C1E2">
                <a:alpha val="100000"/>
              </a:srgbClr>
            </a:outerShdw>
          </a:effectLst>
        </p:spPr>
        <p:txBody>
          <a:bodyPr/>
          <a:lstStyle/>
          <a:p>
            <a:endParaRPr lang="en-IN"/>
          </a:p>
        </p:txBody>
      </p:sp>
      <p:sp>
        <p:nvSpPr>
          <p:cNvPr id="28" name="Text 26"/>
          <p:cNvSpPr/>
          <p:nvPr/>
        </p:nvSpPr>
        <p:spPr>
          <a:xfrm>
            <a:off x="1182053" y="6701314"/>
            <a:ext cx="2659499" cy="222409"/>
          </a:xfrm>
          <a:prstGeom prst="rect">
            <a:avLst/>
          </a:prstGeom>
          <a:noFill/>
          <a:ln/>
        </p:spPr>
        <p:txBody>
          <a:bodyPr wrap="none" lIns="0" tIns="0" rIns="0" bIns="0" rtlCol="0" anchor="t"/>
          <a:lstStyle/>
          <a:p>
            <a:pPr marL="0" indent="0" algn="l">
              <a:lnSpc>
                <a:spcPts val="1750"/>
              </a:lnSpc>
              <a:buNone/>
            </a:pPr>
            <a:r>
              <a:rPr lang="en-US" sz="1600" dirty="0">
                <a:solidFill>
                  <a:srgbClr val="000000"/>
                </a:solidFill>
                <a:latin typeface="Outfit Medium" pitchFamily="34" charset="0"/>
                <a:ea typeface="Outfit Medium" pitchFamily="34" charset="-122"/>
                <a:cs typeface="Outfit Medium" pitchFamily="34" charset="-120"/>
              </a:rPr>
              <a:t>Ensuring Compliance &amp; Alignment</a:t>
            </a:r>
            <a:endParaRPr lang="en-US" sz="1600" dirty="0"/>
          </a:p>
        </p:txBody>
      </p:sp>
      <p:sp>
        <p:nvSpPr>
          <p:cNvPr id="29" name="Text 27"/>
          <p:cNvSpPr/>
          <p:nvPr/>
        </p:nvSpPr>
        <p:spPr>
          <a:xfrm>
            <a:off x="1182053" y="7009090"/>
            <a:ext cx="12800171" cy="455533"/>
          </a:xfrm>
          <a:prstGeom prst="rect">
            <a:avLst/>
          </a:prstGeom>
          <a:noFill/>
          <a:ln/>
        </p:spPr>
        <p:txBody>
          <a:bodyPr wrap="square" lIns="0" tIns="0" rIns="0" bIns="0" rtlCol="0" anchor="t"/>
          <a:lstStyle/>
          <a:p>
            <a:pPr marL="0" indent="0" algn="l">
              <a:lnSpc>
                <a:spcPts val="1750"/>
              </a:lnSpc>
              <a:buNone/>
            </a:pPr>
            <a:r>
              <a:rPr lang="en-US" sz="1400" dirty="0">
                <a:solidFill>
                  <a:srgbClr val="000000"/>
                </a:solidFill>
                <a:latin typeface="IBM Plex Sans" pitchFamily="34" charset="0"/>
                <a:ea typeface="IBM Plex Sans" pitchFamily="34" charset="-122"/>
                <a:cs typeface="IBM Plex Sans" pitchFamily="34" charset="-120"/>
              </a:rPr>
              <a:t>This proactive plan ensures full compliance with EMA expectations and maintains alignment with the staged approach approved by PDCO, which includes deferred measures but no permanent waiver beyond the birth to &lt;2 years age group.</a:t>
            </a:r>
            <a:endParaRPr lang="en-US" sz="1400" dirty="0"/>
          </a:p>
        </p:txBody>
      </p:sp>
      <p:sp>
        <p:nvSpPr>
          <p:cNvPr id="30" name="Rectangle 29">
            <a:extLst>
              <a:ext uri="{FF2B5EF4-FFF2-40B4-BE49-F238E27FC236}">
                <a16:creationId xmlns:a16="http://schemas.microsoft.com/office/drawing/2014/main" id="{50C2A84E-1054-76AA-F77F-107C7302E4E6}"/>
              </a:ext>
            </a:extLst>
          </p:cNvPr>
          <p:cNvSpPr/>
          <p:nvPr/>
        </p:nvSpPr>
        <p:spPr>
          <a:xfrm>
            <a:off x="12860593" y="7772400"/>
            <a:ext cx="1666567" cy="4572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AVAPRITINIB </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609124" y="616625"/>
            <a:ext cx="4350901" cy="543758"/>
          </a:xfrm>
          <a:prstGeom prst="rect">
            <a:avLst/>
          </a:prstGeom>
          <a:noFill/>
          <a:ln/>
        </p:spPr>
        <p:txBody>
          <a:bodyPr wrap="none" lIns="0" tIns="0" rIns="0" bIns="0" rtlCol="0" anchor="t"/>
          <a:lstStyle/>
          <a:p>
            <a:pPr marL="0" indent="0" algn="l">
              <a:lnSpc>
                <a:spcPts val="4250"/>
              </a:lnSpc>
              <a:buNone/>
            </a:pPr>
            <a:r>
              <a:rPr lang="en-US" sz="3400" dirty="0">
                <a:solidFill>
                  <a:srgbClr val="3F6FF3"/>
                </a:solidFill>
                <a:latin typeface="Outfit Medium" pitchFamily="34" charset="0"/>
                <a:ea typeface="Outfit Medium" pitchFamily="34" charset="-122"/>
                <a:cs typeface="Outfit Medium" pitchFamily="34" charset="-120"/>
              </a:rPr>
              <a:t>References</a:t>
            </a:r>
            <a:endParaRPr lang="en-US" sz="3400" dirty="0"/>
          </a:p>
        </p:txBody>
      </p:sp>
      <p:sp>
        <p:nvSpPr>
          <p:cNvPr id="3" name="Text 1"/>
          <p:cNvSpPr/>
          <p:nvPr/>
        </p:nvSpPr>
        <p:spPr>
          <a:xfrm>
            <a:off x="609124" y="1508403"/>
            <a:ext cx="13412152" cy="556974"/>
          </a:xfrm>
          <a:prstGeom prst="rect">
            <a:avLst/>
          </a:prstGeom>
          <a:noFill/>
          <a:ln/>
        </p:spPr>
        <p:txBody>
          <a:bodyPr wrap="square" lIns="0" tIns="0" rIns="0" bIns="0" rtlCol="0" anchor="t"/>
          <a:lstStyle/>
          <a:p>
            <a:pPr marL="0" indent="0" algn="l">
              <a:lnSpc>
                <a:spcPts val="2150"/>
              </a:lnSpc>
              <a:buNone/>
            </a:pPr>
            <a:r>
              <a:rPr lang="en-US" sz="1400" dirty="0">
                <a:solidFill>
                  <a:srgbClr val="666666"/>
                </a:solidFill>
                <a:latin typeface="IBM Plex Sans" pitchFamily="34" charset="0"/>
                <a:ea typeface="IBM Plex Sans" pitchFamily="34" charset="-122"/>
                <a:cs typeface="IBM Plex Sans" pitchFamily="34" charset="-120"/>
              </a:rPr>
              <a:t>European Medicines Agency. (2024). </a:t>
            </a:r>
            <a:r>
              <a:rPr lang="en-US" sz="1400" i="1" dirty="0">
                <a:solidFill>
                  <a:srgbClr val="666666"/>
                </a:solidFill>
                <a:latin typeface="IBM Plex Sans" pitchFamily="34" charset="0"/>
                <a:ea typeface="IBM Plex Sans" pitchFamily="34" charset="-122"/>
                <a:cs typeface="IBM Plex Sans" pitchFamily="34" charset="-120"/>
              </a:rPr>
              <a:t>Decision P/0363/2024: Opinion on the modification of the agreed paediatric investigation plan for avapritinib (Ayvakyt).</a:t>
            </a:r>
            <a:r>
              <a:rPr lang="en-US" sz="1400" dirty="0">
                <a:solidFill>
                  <a:srgbClr val="666666"/>
                </a:solidFill>
                <a:latin typeface="IBM Plex Sans" pitchFamily="34" charset="0"/>
                <a:ea typeface="IBM Plex Sans" pitchFamily="34" charset="-122"/>
                <a:cs typeface="IBM Plex Sans" pitchFamily="34" charset="-120"/>
              </a:rPr>
              <a:t> </a:t>
            </a:r>
            <a:r>
              <a:rPr lang="en-US" sz="1400" u="sng" dirty="0">
                <a:solidFill>
                  <a:srgbClr val="7B6BFA"/>
                </a:solidFill>
                <a:latin typeface="IBM Plex Sans" pitchFamily="34" charset="0"/>
                <a:ea typeface="IBM Plex Sans" pitchFamily="34" charset="-122"/>
                <a:cs typeface="IBM Plex Sans" pitchFamily="34" charset="-120"/>
                <a:hlinkClick r:id="rId3">
                  <a:extLst>
                    <a:ext uri="{A12FA001-AC4F-418D-AE19-62706E023703}">
                      <ahyp:hlinkClr xmlns:ahyp="http://schemas.microsoft.com/office/drawing/2018/hyperlinkcolor" val="tx"/>
                    </a:ext>
                  </a:extLst>
                </a:hlinkClick>
              </a:rPr>
              <a:t>https://www.ema.europa.eu</a:t>
            </a:r>
            <a:endParaRPr lang="en-US" sz="1400" dirty="0"/>
          </a:p>
        </p:txBody>
      </p:sp>
      <p:sp>
        <p:nvSpPr>
          <p:cNvPr id="4" name="Text 2"/>
          <p:cNvSpPr/>
          <p:nvPr/>
        </p:nvSpPr>
        <p:spPr>
          <a:xfrm>
            <a:off x="609124" y="2261116"/>
            <a:ext cx="13412152" cy="556974"/>
          </a:xfrm>
          <a:prstGeom prst="rect">
            <a:avLst/>
          </a:prstGeom>
          <a:noFill/>
          <a:ln/>
        </p:spPr>
        <p:txBody>
          <a:bodyPr wrap="square" lIns="0" tIns="0" rIns="0" bIns="0" rtlCol="0" anchor="t"/>
          <a:lstStyle/>
          <a:p>
            <a:pPr marL="0" indent="0" algn="l">
              <a:lnSpc>
                <a:spcPts val="2150"/>
              </a:lnSpc>
              <a:buNone/>
            </a:pPr>
            <a:r>
              <a:rPr lang="en-US" sz="1400" dirty="0">
                <a:solidFill>
                  <a:srgbClr val="666666"/>
                </a:solidFill>
                <a:latin typeface="IBM Plex Sans" pitchFamily="34" charset="0"/>
                <a:ea typeface="IBM Plex Sans" pitchFamily="34" charset="-122"/>
                <a:cs typeface="IBM Plex Sans" pitchFamily="34" charset="-120"/>
              </a:rPr>
              <a:t>U.S. Food and Drug Administration. (2020). </a:t>
            </a:r>
            <a:r>
              <a:rPr lang="en-US" sz="1400" i="1" dirty="0">
                <a:solidFill>
                  <a:srgbClr val="666666"/>
                </a:solidFill>
                <a:latin typeface="IBM Plex Sans" pitchFamily="34" charset="0"/>
                <a:ea typeface="IBM Plex Sans" pitchFamily="34" charset="-122"/>
                <a:cs typeface="IBM Plex Sans" pitchFamily="34" charset="-120"/>
              </a:rPr>
              <a:t>AYVAKIT (avapritinib) NDA 212608: Approval package and pediatric assessment documentation.</a:t>
            </a:r>
            <a:r>
              <a:rPr lang="en-US" sz="1400" dirty="0">
                <a:solidFill>
                  <a:srgbClr val="666666"/>
                </a:solidFill>
                <a:latin typeface="IBM Plex Sans" pitchFamily="34" charset="0"/>
                <a:ea typeface="IBM Plex Sans" pitchFamily="34" charset="-122"/>
                <a:cs typeface="IBM Plex Sans" pitchFamily="34" charset="-120"/>
              </a:rPr>
              <a:t> FDA Access Data. </a:t>
            </a:r>
            <a:r>
              <a:rPr lang="en-US" sz="1400" u="sng" dirty="0">
                <a:solidFill>
                  <a:srgbClr val="7B6BFA"/>
                </a:solidFill>
                <a:latin typeface="IBM Plex Sans" pitchFamily="34" charset="0"/>
                <a:ea typeface="IBM Plex Sans" pitchFamily="34" charset="-122"/>
                <a:cs typeface="IBM Plex Sans" pitchFamily="34" charset="-120"/>
                <a:hlinkClick r:id="rId4">
                  <a:extLst>
                    <a:ext uri="{A12FA001-AC4F-418D-AE19-62706E023703}">
                      <ahyp:hlinkClr xmlns:ahyp="http://schemas.microsoft.com/office/drawing/2018/hyperlinkcolor" val="tx"/>
                    </a:ext>
                  </a:extLst>
                </a:hlinkClick>
              </a:rPr>
              <a:t>https://www.accessdata.fda.gov</a:t>
            </a:r>
            <a:endParaRPr lang="en-US" sz="1400" dirty="0"/>
          </a:p>
        </p:txBody>
      </p:sp>
      <p:sp>
        <p:nvSpPr>
          <p:cNvPr id="5" name="Text 3"/>
          <p:cNvSpPr/>
          <p:nvPr/>
        </p:nvSpPr>
        <p:spPr>
          <a:xfrm>
            <a:off x="609124" y="3013829"/>
            <a:ext cx="13412152" cy="835462"/>
          </a:xfrm>
          <a:prstGeom prst="rect">
            <a:avLst/>
          </a:prstGeom>
          <a:noFill/>
          <a:ln/>
        </p:spPr>
        <p:txBody>
          <a:bodyPr wrap="square" lIns="0" tIns="0" rIns="0" bIns="0" rtlCol="0" anchor="t"/>
          <a:lstStyle/>
          <a:p>
            <a:pPr marL="0" indent="0" algn="l">
              <a:lnSpc>
                <a:spcPts val="2150"/>
              </a:lnSpc>
              <a:buNone/>
            </a:pPr>
            <a:r>
              <a:rPr lang="en-US" sz="1400" dirty="0">
                <a:solidFill>
                  <a:srgbClr val="666666"/>
                </a:solidFill>
                <a:latin typeface="IBM Plex Sans" pitchFamily="34" charset="0"/>
                <a:ea typeface="IBM Plex Sans" pitchFamily="34" charset="-122"/>
                <a:cs typeface="IBM Plex Sans" pitchFamily="34" charset="-120"/>
              </a:rPr>
              <a:t>European Medicines Agency. (2006). Regulation (EC) No 1901/2006 of the European Parliament and of the Council on medicinal products for paediatric use. Regulation (EC) No 1901/2006 of the European Parliament and of the Council of 12 December 2006 on medicinal products for paediatric use. </a:t>
            </a:r>
            <a:r>
              <a:rPr lang="en-US" sz="1400" u="sng" dirty="0">
                <a:solidFill>
                  <a:srgbClr val="7B6BFA"/>
                </a:solidFill>
                <a:latin typeface="IBM Plex Sans" pitchFamily="34" charset="0"/>
                <a:ea typeface="IBM Plex Sans" pitchFamily="34" charset="-122"/>
                <a:cs typeface="IBM Plex Sans" pitchFamily="34" charset="-120"/>
                <a:hlinkClick r:id="rId5">
                  <a:extLst>
                    <a:ext uri="{A12FA001-AC4F-418D-AE19-62706E023703}">
                      <ahyp:hlinkClr xmlns:ahyp="http://schemas.microsoft.com/office/drawing/2018/hyperlinkcolor" val="tx"/>
                    </a:ext>
                  </a:extLst>
                </a:hlinkClick>
              </a:rPr>
              <a:t>https://eur-lex.europa.eu/eli/reg/2006/1901/oj/eng?utm_source=chatgpt.com</a:t>
            </a:r>
            <a:endParaRPr lang="en-US" sz="1400" dirty="0"/>
          </a:p>
        </p:txBody>
      </p:sp>
      <p:sp>
        <p:nvSpPr>
          <p:cNvPr id="6" name="Text 4"/>
          <p:cNvSpPr/>
          <p:nvPr/>
        </p:nvSpPr>
        <p:spPr>
          <a:xfrm>
            <a:off x="609124" y="4045029"/>
            <a:ext cx="13412152" cy="835462"/>
          </a:xfrm>
          <a:prstGeom prst="rect">
            <a:avLst/>
          </a:prstGeom>
          <a:noFill/>
          <a:ln/>
        </p:spPr>
        <p:txBody>
          <a:bodyPr wrap="square" lIns="0" tIns="0" rIns="0" bIns="0" rtlCol="0" anchor="t"/>
          <a:lstStyle/>
          <a:p>
            <a:pPr marL="0" indent="0" algn="l">
              <a:lnSpc>
                <a:spcPts val="2150"/>
              </a:lnSpc>
              <a:buNone/>
            </a:pPr>
            <a:r>
              <a:rPr lang="en-US" sz="1400" dirty="0">
                <a:solidFill>
                  <a:srgbClr val="666666"/>
                </a:solidFill>
                <a:latin typeface="IBM Plex Sans" pitchFamily="34" charset="0"/>
                <a:ea typeface="IBM Plex Sans" pitchFamily="34" charset="-122"/>
                <a:cs typeface="IBM Plex Sans" pitchFamily="34" charset="-120"/>
              </a:rPr>
              <a:t>U.S. Food and Drug Administration. (2016). </a:t>
            </a:r>
            <a:r>
              <a:rPr lang="en-US" sz="1400" i="1" dirty="0">
                <a:solidFill>
                  <a:srgbClr val="666666"/>
                </a:solidFill>
                <a:latin typeface="IBM Plex Sans" pitchFamily="34" charset="0"/>
                <a:ea typeface="IBM Plex Sans" pitchFamily="34" charset="-122"/>
                <a:cs typeface="IBM Plex Sans" pitchFamily="34" charset="-120"/>
              </a:rPr>
              <a:t>Pediatric study plans: Content of and process for submitting an initial pediatric study plan (iPSP) and amended iPSPs: Guidance for industry.</a:t>
            </a:r>
            <a:r>
              <a:rPr lang="en-US" sz="1400" dirty="0">
                <a:solidFill>
                  <a:srgbClr val="666666"/>
                </a:solidFill>
                <a:latin typeface="IBM Plex Sans" pitchFamily="34" charset="0"/>
                <a:ea typeface="IBM Plex Sans" pitchFamily="34" charset="-122"/>
                <a:cs typeface="IBM Plex Sans" pitchFamily="34" charset="-120"/>
              </a:rPr>
              <a:t> </a:t>
            </a:r>
            <a:r>
              <a:rPr lang="en-US" sz="1400" u="sng" dirty="0">
                <a:solidFill>
                  <a:srgbClr val="7B6BFA"/>
                </a:solidFill>
                <a:latin typeface="IBM Plex Sans" pitchFamily="34" charset="0"/>
                <a:ea typeface="IBM Plex Sans" pitchFamily="34" charset="-122"/>
                <a:cs typeface="IBM Plex Sans" pitchFamily="34" charset="-120"/>
                <a:hlinkClick r:id="rId6">
                  <a:extLst>
                    <a:ext uri="{A12FA001-AC4F-418D-AE19-62706E023703}">
                      <ahyp:hlinkClr xmlns:ahyp="http://schemas.microsoft.com/office/drawing/2018/hyperlinkcolor" val="tx"/>
                    </a:ext>
                  </a:extLst>
                </a:hlinkClick>
              </a:rPr>
              <a:t>https://www.fda.gov/regulatory-information/search-fda-guidance-documents/pediatric-study-plans-content-and-process-submitting-initial-pediatric-study-plan-and-amended-ipss</a:t>
            </a:r>
            <a:endParaRPr lang="en-US" sz="1400" dirty="0"/>
          </a:p>
        </p:txBody>
      </p:sp>
      <p:sp>
        <p:nvSpPr>
          <p:cNvPr id="7" name="Text 5"/>
          <p:cNvSpPr/>
          <p:nvPr/>
        </p:nvSpPr>
        <p:spPr>
          <a:xfrm>
            <a:off x="609124" y="5076230"/>
            <a:ext cx="13412152" cy="556974"/>
          </a:xfrm>
          <a:prstGeom prst="rect">
            <a:avLst/>
          </a:prstGeom>
          <a:noFill/>
          <a:ln/>
        </p:spPr>
        <p:txBody>
          <a:bodyPr wrap="square" lIns="0" tIns="0" rIns="0" bIns="0" rtlCol="0" anchor="t"/>
          <a:lstStyle/>
          <a:p>
            <a:pPr marL="0" indent="0" algn="l">
              <a:lnSpc>
                <a:spcPts val="2150"/>
              </a:lnSpc>
              <a:buNone/>
            </a:pPr>
            <a:r>
              <a:rPr lang="en-US" sz="1400" dirty="0">
                <a:solidFill>
                  <a:srgbClr val="666666"/>
                </a:solidFill>
                <a:latin typeface="IBM Plex Sans" pitchFamily="34" charset="0"/>
                <a:ea typeface="IBM Plex Sans" pitchFamily="34" charset="-122"/>
                <a:cs typeface="IBM Plex Sans" pitchFamily="34" charset="-120"/>
              </a:rPr>
              <a:t>U.S. Food and Drug Administration. (2017). </a:t>
            </a:r>
            <a:r>
              <a:rPr lang="en-US" sz="1400" i="1" dirty="0">
                <a:solidFill>
                  <a:srgbClr val="666666"/>
                </a:solidFill>
                <a:latin typeface="IBM Plex Sans" pitchFamily="34" charset="0"/>
                <a:ea typeface="IBM Plex Sans" pitchFamily="34" charset="-122"/>
                <a:cs typeface="IBM Plex Sans" pitchFamily="34" charset="-120"/>
              </a:rPr>
              <a:t>Research to Accelerate Cures and Equity (RACE) for Children Act (Section 504 of the FDA Reauthorization Act of 2017).</a:t>
            </a:r>
            <a:r>
              <a:rPr lang="en-US" sz="1400" dirty="0">
                <a:solidFill>
                  <a:srgbClr val="666666"/>
                </a:solidFill>
                <a:latin typeface="IBM Plex Sans" pitchFamily="34" charset="0"/>
                <a:ea typeface="IBM Plex Sans" pitchFamily="34" charset="-122"/>
                <a:cs typeface="IBM Plex Sans" pitchFamily="34" charset="-120"/>
              </a:rPr>
              <a:t> </a:t>
            </a:r>
            <a:r>
              <a:rPr lang="en-US" sz="1400" u="sng" dirty="0">
                <a:solidFill>
                  <a:srgbClr val="7B6BFA"/>
                </a:solidFill>
                <a:latin typeface="IBM Plex Sans" pitchFamily="34" charset="0"/>
                <a:ea typeface="IBM Plex Sans" pitchFamily="34" charset="-122"/>
                <a:cs typeface="IBM Plex Sans" pitchFamily="34" charset="-120"/>
                <a:hlinkClick r:id="rId7">
                  <a:extLst>
                    <a:ext uri="{A12FA001-AC4F-418D-AE19-62706E023703}">
                      <ahyp:hlinkClr xmlns:ahyp="http://schemas.microsoft.com/office/drawing/2018/hyperlinkcolor" val="tx"/>
                    </a:ext>
                  </a:extLst>
                </a:hlinkClick>
              </a:rPr>
              <a:t>https://www.fda.gov</a:t>
            </a:r>
            <a:endParaRPr lang="en-US" sz="1400" dirty="0"/>
          </a:p>
        </p:txBody>
      </p:sp>
      <p:sp>
        <p:nvSpPr>
          <p:cNvPr id="8" name="Text 6"/>
          <p:cNvSpPr/>
          <p:nvPr/>
        </p:nvSpPr>
        <p:spPr>
          <a:xfrm>
            <a:off x="609124" y="5828943"/>
            <a:ext cx="13412152" cy="556974"/>
          </a:xfrm>
          <a:prstGeom prst="rect">
            <a:avLst/>
          </a:prstGeom>
          <a:noFill/>
          <a:ln/>
        </p:spPr>
        <p:txBody>
          <a:bodyPr wrap="square" lIns="0" tIns="0" rIns="0" bIns="0" rtlCol="0" anchor="t"/>
          <a:lstStyle/>
          <a:p>
            <a:pPr marL="0" indent="0" algn="l">
              <a:lnSpc>
                <a:spcPts val="2150"/>
              </a:lnSpc>
              <a:buNone/>
            </a:pPr>
            <a:r>
              <a:rPr lang="en-US" sz="1400" dirty="0">
                <a:solidFill>
                  <a:srgbClr val="666666"/>
                </a:solidFill>
                <a:latin typeface="IBM Plex Sans" pitchFamily="34" charset="0"/>
                <a:ea typeface="IBM Plex Sans" pitchFamily="34" charset="-122"/>
                <a:cs typeface="IBM Plex Sans" pitchFamily="34" charset="-120"/>
              </a:rPr>
              <a:t>U.S. Food and Drug Administration. (2023). </a:t>
            </a:r>
            <a:r>
              <a:rPr lang="en-US" sz="1400" i="1" dirty="0">
                <a:solidFill>
                  <a:srgbClr val="666666"/>
                </a:solidFill>
                <a:latin typeface="IBM Plex Sans" pitchFamily="34" charset="0"/>
                <a:ea typeface="IBM Plex Sans" pitchFamily="34" charset="-122"/>
                <a:cs typeface="IBM Plex Sans" pitchFamily="34" charset="-120"/>
              </a:rPr>
              <a:t>Considerations for pediatric studies of drugs and biological products for the treatment of cancer: Guidance for industry.</a:t>
            </a:r>
            <a:r>
              <a:rPr lang="en-US" sz="1400" dirty="0">
                <a:solidFill>
                  <a:srgbClr val="666666"/>
                </a:solidFill>
                <a:latin typeface="IBM Plex Sans" pitchFamily="34" charset="0"/>
                <a:ea typeface="IBM Plex Sans" pitchFamily="34" charset="-122"/>
                <a:cs typeface="IBM Plex Sans" pitchFamily="34" charset="-120"/>
              </a:rPr>
              <a:t> </a:t>
            </a:r>
            <a:r>
              <a:rPr lang="en-US" sz="1400" u="sng" dirty="0">
                <a:solidFill>
                  <a:srgbClr val="7B6BFA"/>
                </a:solidFill>
                <a:latin typeface="IBM Plex Sans" pitchFamily="34" charset="0"/>
                <a:ea typeface="IBM Plex Sans" pitchFamily="34" charset="-122"/>
                <a:cs typeface="IBM Plex Sans" pitchFamily="34" charset="-120"/>
                <a:hlinkClick r:id="rId8">
                  <a:extLst>
                    <a:ext uri="{A12FA001-AC4F-418D-AE19-62706E023703}">
                      <ahyp:hlinkClr xmlns:ahyp="http://schemas.microsoft.com/office/drawing/2018/hyperlinkcolor" val="tx"/>
                    </a:ext>
                  </a:extLst>
                </a:hlinkClick>
              </a:rPr>
              <a:t>https://www.fda.gov/regulatory-information/search-fda-guidance-documents/considerations-pediatric-studies-drugs-and-biological-products-treatment-cancer</a:t>
            </a:r>
            <a:endParaRPr lang="en-US" sz="1400" dirty="0"/>
          </a:p>
        </p:txBody>
      </p:sp>
      <p:sp>
        <p:nvSpPr>
          <p:cNvPr id="9" name="Text 7"/>
          <p:cNvSpPr/>
          <p:nvPr/>
        </p:nvSpPr>
        <p:spPr>
          <a:xfrm>
            <a:off x="609124" y="6581656"/>
            <a:ext cx="13412152" cy="556974"/>
          </a:xfrm>
          <a:prstGeom prst="rect">
            <a:avLst/>
          </a:prstGeom>
          <a:noFill/>
          <a:ln/>
        </p:spPr>
        <p:txBody>
          <a:bodyPr wrap="square" lIns="0" tIns="0" rIns="0" bIns="0" rtlCol="0" anchor="t"/>
          <a:lstStyle/>
          <a:p>
            <a:pPr marL="0" indent="0" algn="l">
              <a:lnSpc>
                <a:spcPts val="2150"/>
              </a:lnSpc>
              <a:buNone/>
            </a:pPr>
            <a:r>
              <a:rPr lang="en-US" sz="1400" dirty="0">
                <a:solidFill>
                  <a:srgbClr val="666666"/>
                </a:solidFill>
                <a:latin typeface="IBM Plex Sans" pitchFamily="34" charset="0"/>
                <a:ea typeface="IBM Plex Sans" pitchFamily="34" charset="-122"/>
                <a:cs typeface="IBM Plex Sans" pitchFamily="34" charset="-120"/>
              </a:rPr>
              <a:t>National Institutes of Health. (2021). </a:t>
            </a:r>
            <a:r>
              <a:rPr lang="en-US" sz="1400" i="1" dirty="0">
                <a:solidFill>
                  <a:srgbClr val="666666"/>
                </a:solidFill>
                <a:latin typeface="IBM Plex Sans" pitchFamily="34" charset="0"/>
                <a:ea typeface="IBM Plex Sans" pitchFamily="34" charset="-122"/>
                <a:cs typeface="IBM Plex Sans" pitchFamily="34" charset="-120"/>
              </a:rPr>
              <a:t>NCT04773782: A study of avapritinib in pediatric patients with solid tumors (Phase 1/2).</a:t>
            </a:r>
            <a:r>
              <a:rPr lang="en-US" sz="1400" dirty="0">
                <a:solidFill>
                  <a:srgbClr val="666666"/>
                </a:solidFill>
                <a:latin typeface="IBM Plex Sans" pitchFamily="34" charset="0"/>
                <a:ea typeface="IBM Plex Sans" pitchFamily="34" charset="-122"/>
                <a:cs typeface="IBM Plex Sans" pitchFamily="34" charset="-120"/>
              </a:rPr>
              <a:t> ClinicalTrials.gov. </a:t>
            </a:r>
            <a:r>
              <a:rPr lang="en-US" sz="1400" u="sng" dirty="0">
                <a:solidFill>
                  <a:srgbClr val="7B6BFA"/>
                </a:solidFill>
                <a:latin typeface="IBM Plex Sans" pitchFamily="34" charset="0"/>
                <a:ea typeface="IBM Plex Sans" pitchFamily="34" charset="-122"/>
                <a:cs typeface="IBM Plex Sans" pitchFamily="34" charset="-120"/>
                <a:hlinkClick r:id="rId9">
                  <a:extLst>
                    <a:ext uri="{A12FA001-AC4F-418D-AE19-62706E023703}">
                      <ahyp:hlinkClr xmlns:ahyp="http://schemas.microsoft.com/office/drawing/2018/hyperlinkcolor" val="tx"/>
                    </a:ext>
                  </a:extLst>
                </a:hlinkClick>
              </a:rPr>
              <a:t>https://clinicaltrials.gov/ct2/show/NCT04773782</a:t>
            </a:r>
            <a:endParaRPr lang="en-US" sz="1400" dirty="0"/>
          </a:p>
        </p:txBody>
      </p:sp>
      <p:sp>
        <p:nvSpPr>
          <p:cNvPr id="10" name="Text 8"/>
          <p:cNvSpPr/>
          <p:nvPr/>
        </p:nvSpPr>
        <p:spPr>
          <a:xfrm>
            <a:off x="609124" y="7334369"/>
            <a:ext cx="13412152" cy="278487"/>
          </a:xfrm>
          <a:prstGeom prst="rect">
            <a:avLst/>
          </a:prstGeom>
          <a:noFill/>
          <a:ln/>
        </p:spPr>
        <p:txBody>
          <a:bodyPr wrap="none" lIns="0" tIns="0" rIns="0" bIns="0" rtlCol="0" anchor="t"/>
          <a:lstStyle/>
          <a:p>
            <a:pPr marL="0" indent="0" algn="l">
              <a:lnSpc>
                <a:spcPts val="2150"/>
              </a:lnSpc>
              <a:buNone/>
            </a:pPr>
            <a:endParaRPr lang="en-US" sz="1400" dirty="0"/>
          </a:p>
        </p:txBody>
      </p:sp>
      <p:sp>
        <p:nvSpPr>
          <p:cNvPr id="11" name="Rectangle 10">
            <a:extLst>
              <a:ext uri="{FF2B5EF4-FFF2-40B4-BE49-F238E27FC236}">
                <a16:creationId xmlns:a16="http://schemas.microsoft.com/office/drawing/2014/main" id="{174677F1-FF4A-5D42-C0C1-B48A0F2DF2F1}"/>
              </a:ext>
            </a:extLst>
          </p:cNvPr>
          <p:cNvSpPr/>
          <p:nvPr/>
        </p:nvSpPr>
        <p:spPr>
          <a:xfrm>
            <a:off x="12860593" y="7772400"/>
            <a:ext cx="1666567" cy="4572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AVAPRITINIB </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21</TotalTime>
  <Words>1193</Words>
  <Application>Microsoft Macintosh PowerPoint</Application>
  <PresentationFormat>Custom</PresentationFormat>
  <Paragraphs>87</Paragraphs>
  <Slides>6</Slides>
  <Notes>6</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6</vt:i4>
      </vt:variant>
    </vt:vector>
  </HeadingPairs>
  <TitlesOfParts>
    <vt:vector size="10" baseType="lpstr">
      <vt:lpstr>Outfit Medium</vt:lpstr>
      <vt:lpstr>IBM Plex Sans</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Navin Sharma</cp:lastModifiedBy>
  <cp:revision>6</cp:revision>
  <dcterms:created xsi:type="dcterms:W3CDTF">2025-11-18T18:18:33Z</dcterms:created>
  <dcterms:modified xsi:type="dcterms:W3CDTF">2025-11-18T18:42:05Z</dcterms:modified>
</cp:coreProperties>
</file>